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921" r:id="rId2"/>
  </p:sldMasterIdLst>
  <p:handoutMasterIdLst>
    <p:handoutMasterId r:id="rId43"/>
  </p:handoutMasterIdLst>
  <p:sldIdLst>
    <p:sldId id="304" r:id="rId3"/>
    <p:sldId id="305" r:id="rId4"/>
    <p:sldId id="280" r:id="rId5"/>
    <p:sldId id="273" r:id="rId6"/>
    <p:sldId id="306" r:id="rId7"/>
    <p:sldId id="282" r:id="rId8"/>
    <p:sldId id="283" r:id="rId9"/>
    <p:sldId id="307" r:id="rId10"/>
    <p:sldId id="308" r:id="rId11"/>
    <p:sldId id="309" r:id="rId12"/>
    <p:sldId id="284" r:id="rId13"/>
    <p:sldId id="310" r:id="rId14"/>
    <p:sldId id="311" r:id="rId15"/>
    <p:sldId id="285" r:id="rId16"/>
    <p:sldId id="312" r:id="rId17"/>
    <p:sldId id="286" r:id="rId18"/>
    <p:sldId id="313" r:id="rId19"/>
    <p:sldId id="314" r:id="rId20"/>
    <p:sldId id="315" r:id="rId21"/>
    <p:sldId id="287" r:id="rId22"/>
    <p:sldId id="316" r:id="rId23"/>
    <p:sldId id="317" r:id="rId24"/>
    <p:sldId id="318" r:id="rId25"/>
    <p:sldId id="319" r:id="rId26"/>
    <p:sldId id="288" r:id="rId27"/>
    <p:sldId id="289" r:id="rId28"/>
    <p:sldId id="290" r:id="rId29"/>
    <p:sldId id="291" r:id="rId30"/>
    <p:sldId id="320" r:id="rId31"/>
    <p:sldId id="292" r:id="rId32"/>
    <p:sldId id="293" r:id="rId33"/>
    <p:sldId id="302" r:id="rId34"/>
    <p:sldId id="295" r:id="rId35"/>
    <p:sldId id="296" r:id="rId36"/>
    <p:sldId id="297" r:id="rId37"/>
    <p:sldId id="298" r:id="rId38"/>
    <p:sldId id="299" r:id="rId39"/>
    <p:sldId id="300" r:id="rId40"/>
    <p:sldId id="301" r:id="rId41"/>
    <p:sldId id="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592" autoAdjust="0"/>
  </p:normalViewPr>
  <p:slideViewPr>
    <p:cSldViewPr snapToGrid="0" snapToObjects="1">
      <p:cViewPr varScale="1">
        <p:scale>
          <a:sx n="104" d="100"/>
          <a:sy n="104" d="100"/>
        </p:scale>
        <p:origin x="636"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7/6/2022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7"/>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July 6,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19"/>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July 6,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7"/>
            <a:ext cx="10750549" cy="659535"/>
          </a:xfrm>
        </p:spPr>
        <p:txBody>
          <a:bodyPr/>
          <a:lstStyle/>
          <a:p>
            <a:r>
              <a:rPr lang="en-US" dirty="0"/>
              <a:t>Click to edit</a:t>
            </a:r>
          </a:p>
        </p:txBody>
      </p:sp>
      <p:sp>
        <p:nvSpPr>
          <p:cNvPr id="8" name="Picture Placeholder 8"/>
          <p:cNvSpPr>
            <a:spLocks noGrp="1"/>
          </p:cNvSpPr>
          <p:nvPr>
            <p:ph type="pic" sz="quarter" idx="13"/>
          </p:nvPr>
        </p:nvSpPr>
        <p:spPr>
          <a:xfrm>
            <a:off x="609599" y="1122387"/>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July 6,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7"/>
            <a:ext cx="10750549"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July 6,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1327"/>
            <a:ext cx="10750549"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July 6,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609599" y="1107619"/>
            <a:ext cx="5375492" cy="4607689"/>
          </a:xfrm>
        </p:spPr>
        <p:txBody>
          <a:bodyPr/>
          <a:lstStyle/>
          <a:p>
            <a:endParaRPr lang="en-US" dirty="0"/>
          </a:p>
        </p:txBody>
      </p:sp>
      <p:sp>
        <p:nvSpPr>
          <p:cNvPr id="11" name="Text Placeholder 10"/>
          <p:cNvSpPr>
            <a:spLocks noGrp="1"/>
          </p:cNvSpPr>
          <p:nvPr>
            <p:ph type="body" sz="quarter" idx="14"/>
          </p:nvPr>
        </p:nvSpPr>
        <p:spPr>
          <a:xfrm>
            <a:off x="6142567" y="1107618"/>
            <a:ext cx="5217584"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39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July 6,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609600" y="241327"/>
            <a:ext cx="10750549" cy="659535"/>
          </a:xfrm>
        </p:spPr>
        <p:txBody>
          <a:bodyPr/>
          <a:lstStyle/>
          <a:p>
            <a:r>
              <a:rPr lang="en-US" dirty="0"/>
              <a:t>Click to edit</a:t>
            </a:r>
          </a:p>
        </p:txBody>
      </p:sp>
      <p:sp>
        <p:nvSpPr>
          <p:cNvPr id="8" name="Picture Placeholder 8"/>
          <p:cNvSpPr>
            <a:spLocks noGrp="1"/>
          </p:cNvSpPr>
          <p:nvPr>
            <p:ph type="pic" sz="quarter" idx="13"/>
          </p:nvPr>
        </p:nvSpPr>
        <p:spPr>
          <a:xfrm>
            <a:off x="609599" y="1122387"/>
            <a:ext cx="10750551" cy="3500071"/>
          </a:xfrm>
        </p:spPr>
        <p:txBody>
          <a:bodyPr/>
          <a:lstStyle/>
          <a:p>
            <a:endParaRPr lang="en-US" dirty="0"/>
          </a:p>
        </p:txBody>
      </p:sp>
      <p:sp>
        <p:nvSpPr>
          <p:cNvPr id="9" name="Text Placeholder 10"/>
          <p:cNvSpPr>
            <a:spLocks noGrp="1"/>
          </p:cNvSpPr>
          <p:nvPr>
            <p:ph type="body" sz="quarter" idx="14"/>
          </p:nvPr>
        </p:nvSpPr>
        <p:spPr>
          <a:xfrm>
            <a:off x="609600" y="4843982"/>
            <a:ext cx="10750549"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0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July 6,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609600" y="241327"/>
            <a:ext cx="10750549" cy="659535"/>
          </a:xfrm>
        </p:spPr>
        <p:txBody>
          <a:bodyPr/>
          <a:lstStyle/>
          <a:p>
            <a:r>
              <a:rPr lang="en-US" dirty="0"/>
              <a:t>Click to edit</a:t>
            </a:r>
          </a:p>
        </p:txBody>
      </p:sp>
    </p:spTree>
    <p:extLst>
      <p:ext uri="{BB962C8B-B14F-4D97-AF65-F5344CB8AC3E}">
        <p14:creationId xmlns:p14="http://schemas.microsoft.com/office/powerpoint/2010/main" val="56657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July 6,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12192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0344" y="2517424"/>
            <a:ext cx="2680909" cy="2603836"/>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381028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July 6, 2022</a:t>
            </a:fld>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6" y="623041"/>
            <a:ext cx="1315721" cy="486833"/>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July 6, 2022</a:t>
            </a:fld>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10945706" y="623041"/>
            <a:ext cx="1315721" cy="486833"/>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2152426443"/>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292994" y="520168"/>
            <a:ext cx="9144000" cy="3031553"/>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all" spc="-60" normalizeH="0" baseline="0" noProof="0" dirty="0">
                <a:ln>
                  <a:noFill/>
                </a:ln>
                <a:solidFill>
                  <a:srgbClr val="6CB255"/>
                </a:solidFill>
                <a:effectLst/>
                <a:uLnTx/>
                <a:uFillTx/>
                <a:latin typeface="Arial Black"/>
                <a:ea typeface="+mj-ea"/>
                <a:cs typeface="+mj-cs"/>
              </a:rPr>
              <a:t>ASTRONOMY I</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all" spc="-60" normalizeH="0" baseline="0" noProof="0" dirty="0">
              <a:ln>
                <a:noFill/>
              </a:ln>
              <a:solidFill>
                <a:srgbClr val="6CB255"/>
              </a:solidFill>
              <a:effectLst/>
              <a:uLnTx/>
              <a:uFillTx/>
              <a:latin typeface="Arial Black"/>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60" normalizeH="0" baseline="0" noProof="0" dirty="0">
              <a:ln>
                <a:noFill/>
              </a:ln>
              <a:solidFill>
                <a:srgbClr val="9BBB59">
                  <a:lumMod val="20000"/>
                  <a:lumOff val="80000"/>
                </a:srgbClr>
              </a:solidFill>
              <a:effectLst/>
              <a:uLnTx/>
              <a:uFillTx/>
              <a:latin typeface="Arial"/>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60" normalizeH="0" baseline="0" noProof="0" dirty="0">
                <a:ln>
                  <a:noFill/>
                </a:ln>
                <a:solidFill>
                  <a:srgbClr val="212F62"/>
                </a:solidFill>
                <a:effectLst/>
                <a:uLnTx/>
                <a:uFillTx/>
                <a:latin typeface="Arial"/>
                <a:ea typeface="+mj-ea"/>
                <a:cs typeface="+mj-cs"/>
              </a:rPr>
              <a:t>Chapter 5</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60" normalizeH="0" baseline="0" noProof="0" dirty="0">
                <a:ln>
                  <a:noFill/>
                </a:ln>
                <a:solidFill>
                  <a:srgbClr val="212F62"/>
                </a:solidFill>
                <a:effectLst/>
                <a:uLnTx/>
                <a:uFillTx/>
                <a:latin typeface="Arial"/>
                <a:ea typeface="+mj-ea"/>
                <a:cs typeface="+mj-cs"/>
              </a:rPr>
              <a:t>Radiation and Spectra</a:t>
            </a:r>
          </a:p>
        </p:txBody>
      </p:sp>
    </p:spTree>
    <p:extLst>
      <p:ext uri="{BB962C8B-B14F-4D97-AF65-F5344CB8AC3E}">
        <p14:creationId xmlns:p14="http://schemas.microsoft.com/office/powerpoint/2010/main" val="311731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DD3-5B88-4A24-8699-ACC9CF959A71}"/>
              </a:ext>
            </a:extLst>
          </p:cNvPr>
          <p:cNvSpPr>
            <a:spLocks noGrp="1"/>
          </p:cNvSpPr>
          <p:nvPr>
            <p:ph type="title"/>
          </p:nvPr>
        </p:nvSpPr>
        <p:spPr>
          <a:xfrm>
            <a:off x="609600" y="81529"/>
            <a:ext cx="10750549" cy="659535"/>
          </a:xfrm>
        </p:spPr>
        <p:txBody>
          <a:bodyPr/>
          <a:lstStyle/>
          <a:p>
            <a:r>
              <a:rPr lang="en-US" dirty="0"/>
              <a:t>Light as a photon</a:t>
            </a:r>
          </a:p>
        </p:txBody>
      </p:sp>
      <p:sp>
        <p:nvSpPr>
          <p:cNvPr id="4" name="Text Placeholder 3">
            <a:extLst>
              <a:ext uri="{FF2B5EF4-FFF2-40B4-BE49-F238E27FC236}">
                <a16:creationId xmlns:a16="http://schemas.microsoft.com/office/drawing/2014/main" id="{D56D9E93-1C9B-413B-8BC9-A3C16A14C165}"/>
              </a:ext>
            </a:extLst>
          </p:cNvPr>
          <p:cNvSpPr>
            <a:spLocks noGrp="1"/>
          </p:cNvSpPr>
          <p:nvPr>
            <p:ph type="body" sz="quarter" idx="14"/>
          </p:nvPr>
        </p:nvSpPr>
        <p:spPr>
          <a:xfrm>
            <a:off x="263371" y="1088726"/>
            <a:ext cx="10750549" cy="5010233"/>
          </a:xfrm>
        </p:spPr>
        <p:txBody>
          <a:bodyPr>
            <a:noAutofit/>
          </a:bodyPr>
          <a:lstStyle/>
          <a:p>
            <a:pPr marL="342900" indent="-342900">
              <a:buFont typeface="Wingdings" panose="05000000000000000000" pitchFamily="2" charset="2"/>
              <a:buChar char="§"/>
            </a:pPr>
            <a:r>
              <a:rPr lang="en-US" dirty="0"/>
              <a:t>The electromagnetic wave model of light (as formulated by Maxwell) was one of the great triumphs of nineteenth-century science.</a:t>
            </a:r>
          </a:p>
          <a:p>
            <a:pPr marL="342900" indent="-342900">
              <a:buFont typeface="Wingdings" panose="05000000000000000000" pitchFamily="2" charset="2"/>
              <a:buChar char="§"/>
            </a:pPr>
            <a:r>
              <a:rPr lang="en-US" dirty="0"/>
              <a:t>In 1887, when Heinrich Hertz actually made invisible electromagnetic waves (what today are called radio waves) on one side of a room and detected them on the other side, it ushered in a new era that led to the modern age of telecommunications. His experiment ultimately led to the technologies of television, cell phones, and today’s wireless networks around the globe.</a:t>
            </a:r>
          </a:p>
          <a:p>
            <a:pPr marL="342900" indent="-342900">
              <a:buFont typeface="Wingdings" panose="05000000000000000000" pitchFamily="2" charset="2"/>
              <a:buChar char="§"/>
            </a:pPr>
            <a:r>
              <a:rPr lang="en-US" dirty="0"/>
              <a:t>Light behaves like Waves and also like Particles (Dual nature, </a:t>
            </a:r>
            <a:r>
              <a:rPr lang="en-US" dirty="0" err="1"/>
              <a:t>warticle</a:t>
            </a:r>
            <a:r>
              <a:rPr lang="en-US" dirty="0"/>
              <a:t>-like).</a:t>
            </a:r>
          </a:p>
          <a:p>
            <a:pPr marL="342900" indent="-342900">
              <a:buFont typeface="Wingdings" panose="05000000000000000000" pitchFamily="2" charset="2"/>
              <a:buChar char="§"/>
            </a:pPr>
            <a:r>
              <a:rPr lang="en-US" dirty="0"/>
              <a:t>A particle of light are called </a:t>
            </a:r>
            <a:r>
              <a:rPr lang="en-US" b="1" dirty="0"/>
              <a:t>Photon</a:t>
            </a:r>
            <a:r>
              <a:rPr lang="en-US" dirty="0"/>
              <a:t>.</a:t>
            </a:r>
          </a:p>
          <a:p>
            <a:pPr marL="342900" indent="-342900">
              <a:buFont typeface="Wingdings" panose="05000000000000000000" pitchFamily="2" charset="2"/>
              <a:buChar char="§"/>
            </a:pPr>
            <a:r>
              <a:rPr lang="en-US" dirty="0"/>
              <a:t>How much energy a photon has depends on its frequency when you think about it as a wave. A low-energy radio wave has a low frequency as a wave, while a high-energy X-ray at your dentist’s office is a high-frequency wave. Among the colors of visible light, violet-light photons have the highest energy and red-light photons have the lowest.</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84340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07507" y="74051"/>
            <a:ext cx="4512816" cy="659535"/>
          </a:xfrm>
        </p:spPr>
        <p:txBody>
          <a:bodyPr>
            <a:normAutofit/>
          </a:bodyPr>
          <a:lstStyle/>
          <a:p>
            <a:r>
              <a:rPr lang="en-US" dirty="0"/>
              <a:t>Propagation of light</a:t>
            </a:r>
          </a:p>
        </p:txBody>
      </p:sp>
      <p:pic>
        <p:nvPicPr>
          <p:cNvPr id="2" name="Picture Placeholder 1" descr="Figure illustrating the inverse square law for light. At left is a spherical light source such as a star. Four arrows move radially outward from the source toward the right, with each arrow representing one corner of a square. At one unit away from the source (labeled 1), the arrows are close together to form a square one unit high, and thus one unit square. At the next labeled unit (labeled 2), two steps away from the source, the square is now two units high, and thus four units square. At this distance from the source the energy is 4 times less than at step 1. The final labeled step (labeled 3) is 3 units away, thus the square bounded by the arrows is now 9 units in area, and the energy is 9 times less than at step 1."/>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674" b="2553"/>
          <a:stretch/>
        </p:blipFill>
        <p:spPr>
          <a:xfrm>
            <a:off x="5832629" y="52996"/>
            <a:ext cx="6291310" cy="2582477"/>
          </a:xfrm>
        </p:spPr>
      </p:pic>
      <p:sp>
        <p:nvSpPr>
          <p:cNvPr id="7" name="Text Placeholder 6"/>
          <p:cNvSpPr>
            <a:spLocks noGrp="1"/>
          </p:cNvSpPr>
          <p:nvPr>
            <p:ph type="body" sz="quarter" idx="14"/>
          </p:nvPr>
        </p:nvSpPr>
        <p:spPr>
          <a:xfrm>
            <a:off x="6161103" y="2644859"/>
            <a:ext cx="5774924" cy="2147887"/>
          </a:xfrm>
        </p:spPr>
        <p:txBody>
          <a:bodyPr>
            <a:noAutofit/>
          </a:bodyPr>
          <a:lstStyle/>
          <a:p>
            <a:r>
              <a:rPr lang="en-US" b="1" dirty="0">
                <a:solidFill>
                  <a:srgbClr val="6CB255"/>
                </a:solidFill>
              </a:rPr>
              <a:t>Inverse Square Law for Light</a:t>
            </a:r>
            <a:endParaRPr lang="en-US" dirty="0"/>
          </a:p>
          <a:p>
            <a:r>
              <a:rPr lang="en-US" dirty="0"/>
              <a:t>As light radiates away from its source, it spreads out in such a way that the energy per unit area (the amount of energy passing through one of the small squares) decreases as the square of the distance from its source.</a:t>
            </a:r>
          </a:p>
        </p:txBody>
      </p:sp>
      <p:sp>
        <p:nvSpPr>
          <p:cNvPr id="9" name="TextBox 8">
            <a:extLst>
              <a:ext uri="{FF2B5EF4-FFF2-40B4-BE49-F238E27FC236}">
                <a16:creationId xmlns:a16="http://schemas.microsoft.com/office/drawing/2014/main" id="{B29EC060-1DA6-411B-8282-1799B637138A}"/>
              </a:ext>
            </a:extLst>
          </p:cNvPr>
          <p:cNvSpPr txBox="1"/>
          <p:nvPr/>
        </p:nvSpPr>
        <p:spPr>
          <a:xfrm>
            <a:off x="121329" y="1073928"/>
            <a:ext cx="5285172" cy="3170099"/>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sz="2000" dirty="0"/>
              <a:t>As the same expanding shell of light covers a larger and larger area, there must be less and less of it in any given place.</a:t>
            </a:r>
          </a:p>
          <a:p>
            <a:pPr marL="285750" indent="-285750">
              <a:buClr>
                <a:srgbClr val="6CB255"/>
              </a:buClr>
              <a:buFont typeface="Wingdings" panose="05000000000000000000" pitchFamily="2" charset="2"/>
              <a:buChar char="§"/>
            </a:pPr>
            <a:endParaRPr lang="en-US" sz="1000" dirty="0"/>
          </a:p>
          <a:p>
            <a:pPr marL="285750" indent="-285750">
              <a:buClr>
                <a:srgbClr val="6CB255"/>
              </a:buClr>
              <a:buFont typeface="Wingdings" panose="05000000000000000000" pitchFamily="2" charset="2"/>
              <a:buChar char="§"/>
            </a:pPr>
            <a:r>
              <a:rPr lang="en-US" sz="2000" dirty="0"/>
              <a:t>Light (and all other electromagnetic radiation) gets weaker and weaker as it gets farther from its source.</a:t>
            </a:r>
          </a:p>
          <a:p>
            <a:pPr marL="285750" indent="-285750">
              <a:buClr>
                <a:srgbClr val="6CB255"/>
              </a:buClr>
              <a:buFont typeface="Wingdings" panose="05000000000000000000" pitchFamily="2" charset="2"/>
              <a:buChar char="§"/>
            </a:pPr>
            <a:endParaRPr lang="en-US" sz="1000" dirty="0"/>
          </a:p>
          <a:p>
            <a:pPr marL="285750" indent="-285750">
              <a:buClr>
                <a:srgbClr val="6CB255"/>
              </a:buClr>
              <a:buFont typeface="Wingdings" panose="05000000000000000000" pitchFamily="2" charset="2"/>
              <a:buChar char="§"/>
            </a:pPr>
            <a:r>
              <a:rPr lang="en-US" sz="2000" dirty="0"/>
              <a:t>The increase in the area that the light must cover is proportional to the square of the distance that the light has traveled.</a:t>
            </a:r>
          </a:p>
        </p:txBody>
      </p:sp>
      <p:sp>
        <p:nvSpPr>
          <p:cNvPr id="10" name="TextBox 9">
            <a:extLst>
              <a:ext uri="{FF2B5EF4-FFF2-40B4-BE49-F238E27FC236}">
                <a16:creationId xmlns:a16="http://schemas.microsoft.com/office/drawing/2014/main" id="{34B78D0D-6A4A-4D99-89EB-EB1D6EABD161}"/>
              </a:ext>
            </a:extLst>
          </p:cNvPr>
          <p:cNvSpPr txBox="1"/>
          <p:nvPr/>
        </p:nvSpPr>
        <p:spPr>
          <a:xfrm>
            <a:off x="304060" y="4968464"/>
            <a:ext cx="11103746" cy="1631216"/>
          </a:xfrm>
          <a:prstGeom prst="rect">
            <a:avLst/>
          </a:prstGeom>
          <a:noFill/>
        </p:spPr>
        <p:txBody>
          <a:bodyPr wrap="square">
            <a:spAutoFit/>
          </a:bodyPr>
          <a:lstStyle/>
          <a:p>
            <a:r>
              <a:rPr lang="en-US" sz="2000" dirty="0">
                <a:solidFill>
                  <a:srgbClr val="C00000"/>
                </a:solidFill>
              </a:rPr>
              <a:t>Example: </a:t>
            </a:r>
            <a:r>
              <a:rPr lang="en-US" sz="2000" dirty="0"/>
              <a:t>The intensity of a 120-W lightbulb observed from a distance 2 m away is 2.4 W/m2. What would be the intensity if this distance was doubled?</a:t>
            </a:r>
          </a:p>
          <a:p>
            <a:pPr algn="l"/>
            <a:r>
              <a:rPr lang="en-US" sz="2000" b="1" i="0" dirty="0">
                <a:solidFill>
                  <a:srgbClr val="333333"/>
                </a:solidFill>
                <a:effectLst/>
                <a:latin typeface="Neue Helvetica W01"/>
              </a:rPr>
              <a:t>Solution</a:t>
            </a:r>
          </a:p>
          <a:p>
            <a:r>
              <a:rPr lang="en-US" sz="2000" b="0" i="0" dirty="0">
                <a:solidFill>
                  <a:srgbClr val="424242"/>
                </a:solidFill>
                <a:effectLst/>
                <a:latin typeface="Neue Helvetica W01"/>
              </a:rPr>
              <a:t>     If we move twice as far away, then the answer will change according to the inverse square of the     </a:t>
            </a:r>
            <a:br>
              <a:rPr lang="en-US" sz="2000" b="0" i="0" dirty="0">
                <a:solidFill>
                  <a:srgbClr val="424242"/>
                </a:solidFill>
                <a:effectLst/>
                <a:latin typeface="Neue Helvetica W01"/>
              </a:rPr>
            </a:br>
            <a:r>
              <a:rPr lang="en-US" sz="2000" b="0" i="0" dirty="0">
                <a:solidFill>
                  <a:srgbClr val="424242"/>
                </a:solidFill>
                <a:effectLst/>
                <a:latin typeface="Neue Helvetica W01"/>
              </a:rPr>
              <a:t>     distance, so the new intensity will be (1/2)</a:t>
            </a:r>
            <a:r>
              <a:rPr lang="en-US" sz="2000" b="0" i="0" baseline="30000" dirty="0">
                <a:solidFill>
                  <a:srgbClr val="424242"/>
                </a:solidFill>
                <a:effectLst/>
                <a:latin typeface="Neue Helvetica W01"/>
              </a:rPr>
              <a:t>2</a:t>
            </a:r>
            <a:r>
              <a:rPr lang="en-US" sz="2000" b="0" i="0" dirty="0">
                <a:solidFill>
                  <a:srgbClr val="424242"/>
                </a:solidFill>
                <a:effectLst/>
                <a:latin typeface="Neue Helvetica W01"/>
              </a:rPr>
              <a:t> = 1/4 of the original intensity, or 0.6 W/m</a:t>
            </a:r>
            <a:r>
              <a:rPr lang="en-US" sz="2000" b="0" i="0" baseline="30000" dirty="0">
                <a:solidFill>
                  <a:srgbClr val="424242"/>
                </a:solidFill>
                <a:effectLst/>
                <a:latin typeface="Neue Helvetica W01"/>
              </a:rPr>
              <a:t>2</a:t>
            </a:r>
            <a:r>
              <a:rPr lang="en-US" sz="2000" b="0" i="0" dirty="0">
                <a:solidFill>
                  <a:srgbClr val="424242"/>
                </a:solidFill>
                <a:effectLst/>
                <a:latin typeface="Neue Helvetica W01"/>
              </a:rPr>
              <a:t>.</a:t>
            </a:r>
            <a:endParaRPr lang="en-US" sz="2000" dirty="0"/>
          </a:p>
        </p:txBody>
      </p:sp>
    </p:spTree>
    <p:extLst>
      <p:ext uri="{BB962C8B-B14F-4D97-AF65-F5344CB8AC3E}">
        <p14:creationId xmlns:p14="http://schemas.microsoft.com/office/powerpoint/2010/main" val="3809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268856" y="495395"/>
            <a:ext cx="9144000" cy="12997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60" normalizeH="0" baseline="0" noProof="0" dirty="0">
                <a:ln>
                  <a:noFill/>
                </a:ln>
                <a:solidFill>
                  <a:prstClr val="white">
                    <a:lumMod val="65000"/>
                  </a:prstClr>
                </a:solidFill>
                <a:effectLst/>
                <a:uLnTx/>
                <a:uFillTx/>
                <a:latin typeface="Arial"/>
                <a:ea typeface="+mj-ea"/>
                <a:cs typeface="+mj-cs"/>
              </a:rPr>
              <a:t>Chapter 5</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60" normalizeH="0" baseline="0" noProof="0" dirty="0">
                <a:ln>
                  <a:noFill/>
                </a:ln>
                <a:solidFill>
                  <a:prstClr val="white">
                    <a:lumMod val="65000"/>
                  </a:prstClr>
                </a:solidFill>
                <a:effectLst/>
                <a:uLnTx/>
                <a:uFillTx/>
                <a:latin typeface="Arial"/>
                <a:ea typeface="+mj-ea"/>
                <a:cs typeface="+mj-cs"/>
              </a:rPr>
              <a:t>Radiation and Spectra</a:t>
            </a:r>
          </a:p>
        </p:txBody>
      </p:sp>
      <p:sp>
        <p:nvSpPr>
          <p:cNvPr id="4" name="TextBox 3">
            <a:extLst>
              <a:ext uri="{FF2B5EF4-FFF2-40B4-BE49-F238E27FC236}">
                <a16:creationId xmlns:a16="http://schemas.microsoft.com/office/drawing/2014/main" id="{26AB99AB-3412-4BC6-881D-D06C165A986F}"/>
              </a:ext>
            </a:extLst>
          </p:cNvPr>
          <p:cNvSpPr txBox="1"/>
          <p:nvPr/>
        </p:nvSpPr>
        <p:spPr>
          <a:xfrm>
            <a:off x="4085947" y="2163438"/>
            <a:ext cx="609452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lumMod val="50000"/>
                  </a:schemeClr>
                </a:solidFill>
                <a:effectLst/>
                <a:uLnTx/>
                <a:uFillTx/>
                <a:latin typeface="Arial"/>
                <a:ea typeface="+mn-ea"/>
                <a:cs typeface="+mn-cs"/>
              </a:rPr>
              <a:t>5.1 The Behavior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CB255"/>
                </a:solidFill>
                <a:effectLst/>
                <a:uLnTx/>
                <a:uFillTx/>
                <a:latin typeface="Arial"/>
                <a:ea typeface="+mn-ea"/>
                <a:cs typeface="+mn-cs"/>
              </a:rPr>
              <a:t>5.2 The Electromagnetic Spectrum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Arial"/>
                <a:ea typeface="+mn-ea"/>
                <a:cs typeface="+mn-cs"/>
              </a:rPr>
              <a:t>5.3 Spectroscopy in Astronomy</a:t>
            </a:r>
          </a:p>
        </p:txBody>
      </p:sp>
      <p:sp>
        <p:nvSpPr>
          <p:cNvPr id="6" name="TextBox 5">
            <a:extLst>
              <a:ext uri="{FF2B5EF4-FFF2-40B4-BE49-F238E27FC236}">
                <a16:creationId xmlns:a16="http://schemas.microsoft.com/office/drawing/2014/main" id="{4E34064C-013F-4F2F-9049-E8CC5719C616}"/>
              </a:ext>
            </a:extLst>
          </p:cNvPr>
          <p:cNvSpPr txBox="1"/>
          <p:nvPr/>
        </p:nvSpPr>
        <p:spPr>
          <a:xfrm>
            <a:off x="2168371" y="4236772"/>
            <a:ext cx="922168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this section, you will be able 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Understand the bands of the electromagnetic spectrum and how they differ from one another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Understand how each part of the spectrum interacts with Earth’s atmosphere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Explain how and why the light emitted by an object depends on its temperature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24242"/>
              </a:solidFill>
              <a:effectLst/>
              <a:uLnTx/>
              <a:uFillTx/>
              <a:latin typeface="Neue Helvetica W01"/>
              <a:ea typeface="+mn-ea"/>
              <a:cs typeface="+mn-cs"/>
            </a:endParaRPr>
          </a:p>
        </p:txBody>
      </p:sp>
    </p:spTree>
    <p:extLst>
      <p:ext uri="{BB962C8B-B14F-4D97-AF65-F5344CB8AC3E}">
        <p14:creationId xmlns:p14="http://schemas.microsoft.com/office/powerpoint/2010/main" val="103913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72862" y="83622"/>
            <a:ext cx="6871316" cy="653225"/>
          </a:xfrm>
        </p:spPr>
        <p:txBody>
          <a:bodyPr>
            <a:normAutofit/>
          </a:bodyPr>
          <a:lstStyle/>
          <a:p>
            <a:r>
              <a:rPr lang="en-US" dirty="0"/>
              <a:t>The Electromagnetic Spectrum</a:t>
            </a:r>
          </a:p>
        </p:txBody>
      </p:sp>
      <p:pic>
        <p:nvPicPr>
          <p:cNvPr id="8" name="Picture 7" descr="22_08_Figure.jpg">
            <a:extLst>
              <a:ext uri="{FF2B5EF4-FFF2-40B4-BE49-F238E27FC236}">
                <a16:creationId xmlns:a16="http://schemas.microsoft.com/office/drawing/2014/main" id="{E323F89F-9B8F-473C-8E90-406B01A3DD1F}"/>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5280"/>
          <a:stretch/>
        </p:blipFill>
        <p:spPr>
          <a:xfrm>
            <a:off x="68533" y="1296140"/>
            <a:ext cx="12067870" cy="4182581"/>
          </a:xfrm>
          <a:prstGeom prst="rect">
            <a:avLst/>
          </a:prstGeom>
        </p:spPr>
      </p:pic>
    </p:spTree>
    <p:extLst>
      <p:ext uri="{BB962C8B-B14F-4D97-AF65-F5344CB8AC3E}">
        <p14:creationId xmlns:p14="http://schemas.microsoft.com/office/powerpoint/2010/main" val="276497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36677" y="158655"/>
            <a:ext cx="4629829" cy="360629"/>
          </a:xfrm>
        </p:spPr>
        <p:txBody>
          <a:bodyPr>
            <a:normAutofit fontScale="90000"/>
          </a:bodyPr>
          <a:lstStyle/>
          <a:p>
            <a:r>
              <a:rPr lang="en-US" sz="2000" dirty="0">
                <a:solidFill>
                  <a:schemeClr val="bg1">
                    <a:lumMod val="65000"/>
                  </a:schemeClr>
                </a:solidFill>
              </a:rPr>
              <a:t>The Electromagnetic Spectrum</a:t>
            </a:r>
          </a:p>
        </p:txBody>
      </p:sp>
      <p:sp>
        <p:nvSpPr>
          <p:cNvPr id="7" name="Text Placeholder 6"/>
          <p:cNvSpPr>
            <a:spLocks noGrp="1"/>
          </p:cNvSpPr>
          <p:nvPr>
            <p:ph type="body" sz="quarter" idx="14"/>
          </p:nvPr>
        </p:nvSpPr>
        <p:spPr>
          <a:xfrm>
            <a:off x="235134" y="2337182"/>
            <a:ext cx="4432917" cy="3847257"/>
          </a:xfrm>
        </p:spPr>
        <p:txBody>
          <a:bodyPr>
            <a:noAutofit/>
          </a:bodyPr>
          <a:lstStyle/>
          <a:p>
            <a:r>
              <a:rPr lang="en-US" sz="1800" b="1" dirty="0">
                <a:solidFill>
                  <a:srgbClr val="6CB255"/>
                </a:solidFill>
              </a:rPr>
              <a:t>Radiation and Earth’s Atmosphere.</a:t>
            </a:r>
            <a:r>
              <a:rPr lang="en-US" sz="1800" dirty="0"/>
              <a:t> This figure shows the bands of the electromagnetic spectrum and how well Earth’s atmosphere transmits them. Note that high-frequency waves from space do not make it to the surface and must therefore be observed from space. Some infrared and microwaves are absorbed by water and thus are best observed from high altitudes. Low-frequency radio waves are blocked by Earth’s ionosphere. </a:t>
            </a:r>
            <a:r>
              <a:rPr lang="en-US" sz="1000" dirty="0"/>
              <a:t>(credit: modification of work by STScI/JHU/NASA)</a:t>
            </a:r>
          </a:p>
        </p:txBody>
      </p:sp>
      <p:sp>
        <p:nvSpPr>
          <p:cNvPr id="9" name="TextBox 8">
            <a:extLst>
              <a:ext uri="{FF2B5EF4-FFF2-40B4-BE49-F238E27FC236}">
                <a16:creationId xmlns:a16="http://schemas.microsoft.com/office/drawing/2014/main" id="{90131A9E-EE4F-4DC5-8CA8-E69F356ED85C}"/>
              </a:ext>
            </a:extLst>
          </p:cNvPr>
          <p:cNvSpPr txBox="1"/>
          <p:nvPr/>
        </p:nvSpPr>
        <p:spPr>
          <a:xfrm>
            <a:off x="204926" y="1224021"/>
            <a:ext cx="4331563" cy="923330"/>
          </a:xfrm>
          <a:prstGeom prst="rect">
            <a:avLst/>
          </a:prstGeom>
          <a:noFill/>
        </p:spPr>
        <p:txBody>
          <a:bodyPr wrap="square">
            <a:spAutoFit/>
          </a:bodyPr>
          <a:lstStyle/>
          <a:p>
            <a:r>
              <a:rPr lang="en-US" dirty="0"/>
              <a:t>Objects in the universe send out an enormous range of electromagnetic radiation.</a:t>
            </a:r>
          </a:p>
        </p:txBody>
      </p:sp>
      <p:pic>
        <p:nvPicPr>
          <p:cNvPr id="10" name="Picture 9">
            <a:extLst>
              <a:ext uri="{FF2B5EF4-FFF2-40B4-BE49-F238E27FC236}">
                <a16:creationId xmlns:a16="http://schemas.microsoft.com/office/drawing/2014/main" id="{333A4DE7-FAFE-454F-AE24-FDE2AEEE7FEA}"/>
              </a:ext>
            </a:extLst>
          </p:cNvPr>
          <p:cNvPicPr>
            <a:picLocks noChangeAspect="1"/>
          </p:cNvPicPr>
          <p:nvPr/>
        </p:nvPicPr>
        <p:blipFill>
          <a:blip r:embed="rId2"/>
          <a:stretch>
            <a:fillRect/>
          </a:stretch>
        </p:blipFill>
        <p:spPr>
          <a:xfrm>
            <a:off x="5000882" y="21476"/>
            <a:ext cx="7140812" cy="6299425"/>
          </a:xfrm>
          <a:prstGeom prst="rect">
            <a:avLst/>
          </a:prstGeom>
        </p:spPr>
      </p:pic>
    </p:spTree>
    <p:extLst>
      <p:ext uri="{BB962C8B-B14F-4D97-AF65-F5344CB8AC3E}">
        <p14:creationId xmlns:p14="http://schemas.microsoft.com/office/powerpoint/2010/main" val="912044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21436" y="0"/>
            <a:ext cx="7315201" cy="653225"/>
          </a:xfrm>
        </p:spPr>
        <p:txBody>
          <a:bodyPr>
            <a:normAutofit/>
          </a:bodyPr>
          <a:lstStyle/>
          <a:p>
            <a:r>
              <a:rPr lang="en-US" dirty="0"/>
              <a:t>Types of Electromagnetic radiation</a:t>
            </a:r>
          </a:p>
        </p:txBody>
      </p:sp>
      <p:sp>
        <p:nvSpPr>
          <p:cNvPr id="3" name="Text Placeholder 2">
            <a:extLst>
              <a:ext uri="{FF2B5EF4-FFF2-40B4-BE49-F238E27FC236}">
                <a16:creationId xmlns:a16="http://schemas.microsoft.com/office/drawing/2014/main" id="{B7EDF17E-0CE1-44A5-BB81-9DABE56F1843}"/>
              </a:ext>
            </a:extLst>
          </p:cNvPr>
          <p:cNvSpPr>
            <a:spLocks noGrp="1"/>
          </p:cNvSpPr>
          <p:nvPr>
            <p:ph type="body" sz="quarter" idx="14"/>
          </p:nvPr>
        </p:nvSpPr>
        <p:spPr>
          <a:xfrm>
            <a:off x="352148" y="840152"/>
            <a:ext cx="10750549" cy="5462994"/>
          </a:xfrm>
        </p:spPr>
        <p:txBody>
          <a:bodyPr>
            <a:normAutofit/>
          </a:bodyPr>
          <a:lstStyle/>
          <a:p>
            <a:pPr marL="342900" indent="-342900">
              <a:buFont typeface="Wingdings" panose="05000000000000000000" pitchFamily="2" charset="2"/>
              <a:buChar char="§"/>
            </a:pPr>
            <a:r>
              <a:rPr lang="en-US" sz="1800" b="1" dirty="0"/>
              <a:t>Gamma Rays:</a:t>
            </a:r>
          </a:p>
          <a:p>
            <a:pPr marL="1074420" lvl="1" indent="-342900">
              <a:buFont typeface="Wingdings" panose="05000000000000000000" pitchFamily="2" charset="2"/>
              <a:buChar char="Ø"/>
            </a:pPr>
            <a:r>
              <a:rPr lang="en-US" sz="1800" dirty="0"/>
              <a:t>Electromagnetic radiation with the shortest wavelengths, no longer than 0.01 nanometer (1 nanometer = 10</a:t>
            </a:r>
            <a:r>
              <a:rPr lang="en-US" sz="1800" baseline="30000" dirty="0"/>
              <a:t>–9</a:t>
            </a:r>
            <a:r>
              <a:rPr lang="en-US" sz="1800" dirty="0"/>
              <a:t> meters)</a:t>
            </a:r>
          </a:p>
          <a:p>
            <a:pPr marL="1074420" lvl="1" indent="-342900">
              <a:buFont typeface="Wingdings" panose="05000000000000000000" pitchFamily="2" charset="2"/>
              <a:buChar char="Ø"/>
            </a:pPr>
            <a:r>
              <a:rPr lang="en-US" sz="1800" dirty="0"/>
              <a:t>They are generated deep in the interior of stars, the deaths of stars or the merging of stellar corpses. </a:t>
            </a:r>
          </a:p>
          <a:p>
            <a:pPr marL="1074420" lvl="1" indent="-342900">
              <a:buFont typeface="Wingdings" panose="05000000000000000000" pitchFamily="2" charset="2"/>
              <a:buChar char="Ø"/>
            </a:pPr>
            <a:r>
              <a:rPr lang="en-US" sz="1800" dirty="0"/>
              <a:t>Gamma rays coming to Earth are absorbed by our atmosphere before they reach the ground (which is a good thing for our health); thus, they can only be studied using instruments in space.</a:t>
            </a:r>
          </a:p>
          <a:p>
            <a:pPr marL="1074420" lvl="1" indent="-342900">
              <a:buFont typeface="Wingdings" panose="05000000000000000000" pitchFamily="2" charset="2"/>
              <a:buChar char="Ø"/>
            </a:pPr>
            <a:r>
              <a:rPr lang="en-US" sz="1800" dirty="0"/>
              <a:t>They carry a lot of energy and are dangerous for living tissues.</a:t>
            </a:r>
          </a:p>
          <a:p>
            <a:pPr marL="1074420" lvl="1" indent="-342900">
              <a:buFont typeface="Wingdings" panose="05000000000000000000" pitchFamily="2" charset="2"/>
              <a:buChar char="Ø"/>
            </a:pPr>
            <a:endParaRPr lang="en-US" sz="1800" dirty="0"/>
          </a:p>
          <a:p>
            <a:pPr marL="342900" indent="-342900">
              <a:buFont typeface="Wingdings" panose="05000000000000000000" pitchFamily="2" charset="2"/>
              <a:buChar char="§"/>
            </a:pPr>
            <a:r>
              <a:rPr lang="en-US" sz="1800" b="1" dirty="0"/>
              <a:t>X Rays:</a:t>
            </a:r>
          </a:p>
          <a:p>
            <a:pPr marL="1074420" lvl="1" indent="-342900">
              <a:buFont typeface="Wingdings" panose="05000000000000000000" pitchFamily="2" charset="2"/>
              <a:buChar char="Ø"/>
            </a:pPr>
            <a:r>
              <a:rPr lang="en-US" sz="1800" dirty="0"/>
              <a:t>Electromagnetic radiation with wavelengths between 0.01 nanometer and 20 nanometers.</a:t>
            </a:r>
          </a:p>
          <a:p>
            <a:pPr marL="1074420" lvl="1" indent="-342900">
              <a:buFont typeface="Wingdings" panose="05000000000000000000" pitchFamily="2" charset="2"/>
              <a:buChar char="Ø"/>
            </a:pPr>
            <a:r>
              <a:rPr lang="en-US" sz="1800" dirty="0"/>
              <a:t>X-rays penetrate soft tissues but not bones, and so allow us image them.</a:t>
            </a:r>
          </a:p>
          <a:p>
            <a:pPr marL="1074420" lvl="1" indent="-342900">
              <a:buFont typeface="Wingdings" panose="05000000000000000000" pitchFamily="2" charset="2"/>
              <a:buChar char="Ø"/>
            </a:pPr>
            <a:r>
              <a:rPr lang="en-US" sz="1800" dirty="0"/>
              <a:t>X-rays are stopped by the large numbers of atoms in Earth’s atmosphere with which they interact. Thus, X-ray astronomy (like gamma-ray astronomy) could not develop until we invented ways of sending instruments above our atmosphere</a:t>
            </a:r>
          </a:p>
        </p:txBody>
      </p:sp>
    </p:spTree>
    <p:extLst>
      <p:ext uri="{BB962C8B-B14F-4D97-AF65-F5344CB8AC3E}">
        <p14:creationId xmlns:p14="http://schemas.microsoft.com/office/powerpoint/2010/main" val="231057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52147" y="97655"/>
            <a:ext cx="3580661" cy="648069"/>
          </a:xfrm>
        </p:spPr>
        <p:txBody>
          <a:bodyPr>
            <a:normAutofit/>
          </a:bodyPr>
          <a:lstStyle/>
          <a:p>
            <a:r>
              <a:rPr lang="en-US" sz="2400" b="1" dirty="0">
                <a:solidFill>
                  <a:srgbClr val="6CB255"/>
                </a:solidFill>
              </a:rPr>
              <a:t>X-Ray imaging</a:t>
            </a:r>
            <a:endParaRPr lang="en-US" dirty="0"/>
          </a:p>
        </p:txBody>
      </p:sp>
      <p:pic>
        <p:nvPicPr>
          <p:cNvPr id="2" name="Picture Placeholder 1" descr="A false color image of the entire sky seen in x-rays, with different colors representing different x-ray energies. The image shows the disk of the Milky Way galaxy in blue running horizontally through the center of the image, with a few point sources scattered along its length. A diffuse, cloudy shape of blue and yellow emanates from the center of the galaxy and extends above and below the disk. This represents distant x-ray sources near the center of the Milky Way. And finally, a red diffuse glow covers most of the image and depicts the hot gas in our local vicinity of the galaxy."/>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561" b="593"/>
          <a:stretch/>
        </p:blipFill>
        <p:spPr>
          <a:xfrm>
            <a:off x="4871345" y="71021"/>
            <a:ext cx="7252285" cy="2849731"/>
          </a:xfrm>
        </p:spPr>
      </p:pic>
      <p:sp>
        <p:nvSpPr>
          <p:cNvPr id="7" name="Text Placeholder 6"/>
          <p:cNvSpPr>
            <a:spLocks noGrp="1"/>
          </p:cNvSpPr>
          <p:nvPr>
            <p:ph type="body" sz="quarter" idx="14"/>
          </p:nvPr>
        </p:nvSpPr>
        <p:spPr>
          <a:xfrm>
            <a:off x="4922745" y="2932214"/>
            <a:ext cx="7149483" cy="2226051"/>
          </a:xfrm>
        </p:spPr>
        <p:txBody>
          <a:bodyPr>
            <a:noAutofit/>
          </a:bodyPr>
          <a:lstStyle/>
          <a:p>
            <a:r>
              <a:rPr lang="en-US" sz="1400" dirty="0"/>
              <a:t>This is a map of the sky tuned to certain types of X-rays (seen from above Earth’s atmosphere). The map tilts the sky so that the disk of our Milky Way Galaxy runs across its center. It was constructed and artificially colored from data gathered by the European ROSAT satellite. Each color (red, yellow, and blue) shows X-rays of different frequencies or energies. For example, red outlines the glow from a hot local bubble of gas all around us, blown by one or more exploding stars in our cosmic vicinity. Yellow and blue show more distant sources of X-rays, such as remnants of other exploded stars or the active center of our Galaxy (in the middle of the picture). </a:t>
            </a:r>
            <a:r>
              <a:rPr lang="en-US" sz="1200" dirty="0"/>
              <a:t>(credit: modification of work </a:t>
            </a:r>
            <a:r>
              <a:rPr lang="cs-CZ" sz="1200" dirty="0"/>
              <a:t>by NASA)</a:t>
            </a:r>
            <a:endParaRPr lang="en-US" sz="1200" dirty="0"/>
          </a:p>
        </p:txBody>
      </p:sp>
      <p:pic>
        <p:nvPicPr>
          <p:cNvPr id="3" name="Picture 2">
            <a:extLst>
              <a:ext uri="{FF2B5EF4-FFF2-40B4-BE49-F238E27FC236}">
                <a16:creationId xmlns:a16="http://schemas.microsoft.com/office/drawing/2014/main" id="{8CA0C098-C716-4BD1-B28C-7F2C75CF9A55}"/>
              </a:ext>
            </a:extLst>
          </p:cNvPr>
          <p:cNvPicPr>
            <a:picLocks noChangeAspect="1"/>
          </p:cNvPicPr>
          <p:nvPr/>
        </p:nvPicPr>
        <p:blipFill>
          <a:blip r:embed="rId3"/>
          <a:stretch>
            <a:fillRect/>
          </a:stretch>
        </p:blipFill>
        <p:spPr>
          <a:xfrm>
            <a:off x="68369" y="1093741"/>
            <a:ext cx="4690061" cy="4690061"/>
          </a:xfrm>
          <a:prstGeom prst="rect">
            <a:avLst/>
          </a:prstGeom>
        </p:spPr>
      </p:pic>
      <p:sp>
        <p:nvSpPr>
          <p:cNvPr id="8" name="TextBox 7">
            <a:extLst>
              <a:ext uri="{FF2B5EF4-FFF2-40B4-BE49-F238E27FC236}">
                <a16:creationId xmlns:a16="http://schemas.microsoft.com/office/drawing/2014/main" id="{77F7E1BD-2034-487D-A2AE-4292650803FF}"/>
              </a:ext>
            </a:extLst>
          </p:cNvPr>
          <p:cNvSpPr txBox="1"/>
          <p:nvPr/>
        </p:nvSpPr>
        <p:spPr>
          <a:xfrm>
            <a:off x="68369" y="5795264"/>
            <a:ext cx="8933588" cy="954107"/>
          </a:xfrm>
          <a:prstGeom prst="rect">
            <a:avLst/>
          </a:prstGeom>
          <a:noFill/>
        </p:spPr>
        <p:txBody>
          <a:bodyPr wrap="square">
            <a:spAutoFit/>
          </a:bodyPr>
          <a:lstStyle/>
          <a:p>
            <a:r>
              <a:rPr lang="en-US" sz="1400" dirty="0"/>
              <a:t>Flaring, active regions of our sun are highlighted in this new image combining observations from several telescopes. High-energy X-rays from NASA's Nuclear Spectroscopic Telescope Array (</a:t>
            </a:r>
            <a:r>
              <a:rPr lang="en-US" sz="1400" dirty="0" err="1"/>
              <a:t>NuSTAR</a:t>
            </a:r>
            <a:r>
              <a:rPr lang="en-US" sz="1400" dirty="0"/>
              <a:t>) are shown in blue; low-energy X-rays from Japan's </a:t>
            </a:r>
            <a:r>
              <a:rPr lang="en-US" sz="1400" dirty="0" err="1"/>
              <a:t>Hinode</a:t>
            </a:r>
            <a:r>
              <a:rPr lang="en-US" sz="1400" dirty="0"/>
              <a:t> spacecraft are green; and extreme ultraviolet light from NASA's Solar Dynamics Observatory (SDO) is yellow and red. </a:t>
            </a:r>
            <a:r>
              <a:rPr lang="en-US" sz="1000" dirty="0"/>
              <a:t>Credits: NASA/JPL-Caltech/GSFC/JAXA</a:t>
            </a:r>
          </a:p>
        </p:txBody>
      </p:sp>
    </p:spTree>
    <p:extLst>
      <p:ext uri="{BB962C8B-B14F-4D97-AF65-F5344CB8AC3E}">
        <p14:creationId xmlns:p14="http://schemas.microsoft.com/office/powerpoint/2010/main" val="2359597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21436" y="0"/>
            <a:ext cx="7315201" cy="653225"/>
          </a:xfrm>
        </p:spPr>
        <p:txBody>
          <a:bodyPr>
            <a:normAutofit/>
          </a:bodyPr>
          <a:lstStyle/>
          <a:p>
            <a:r>
              <a:rPr lang="en-US" dirty="0">
                <a:solidFill>
                  <a:schemeClr val="bg1">
                    <a:lumMod val="65000"/>
                  </a:schemeClr>
                </a:solidFill>
              </a:rPr>
              <a:t>Types of Electromagnetic radiation</a:t>
            </a:r>
          </a:p>
        </p:txBody>
      </p:sp>
      <p:sp>
        <p:nvSpPr>
          <p:cNvPr id="3" name="Text Placeholder 2">
            <a:extLst>
              <a:ext uri="{FF2B5EF4-FFF2-40B4-BE49-F238E27FC236}">
                <a16:creationId xmlns:a16="http://schemas.microsoft.com/office/drawing/2014/main" id="{B7EDF17E-0CE1-44A5-BB81-9DABE56F1843}"/>
              </a:ext>
            </a:extLst>
          </p:cNvPr>
          <p:cNvSpPr>
            <a:spLocks noGrp="1"/>
          </p:cNvSpPr>
          <p:nvPr>
            <p:ph type="body" sz="quarter" idx="14"/>
          </p:nvPr>
        </p:nvSpPr>
        <p:spPr>
          <a:xfrm>
            <a:off x="284085" y="840153"/>
            <a:ext cx="11623829" cy="1654472"/>
          </a:xfrm>
        </p:spPr>
        <p:txBody>
          <a:bodyPr>
            <a:normAutofit/>
          </a:bodyPr>
          <a:lstStyle/>
          <a:p>
            <a:pPr marL="342900" indent="-342900">
              <a:buFont typeface="Wingdings" panose="05000000000000000000" pitchFamily="2" charset="2"/>
              <a:buChar char="§"/>
            </a:pPr>
            <a:r>
              <a:rPr lang="en-US" sz="1800" b="1" dirty="0"/>
              <a:t>Ultraviolet Rays (UV):</a:t>
            </a:r>
          </a:p>
          <a:p>
            <a:pPr marL="1074420" lvl="1" indent="-342900">
              <a:buFont typeface="Wingdings" panose="05000000000000000000" pitchFamily="2" charset="2"/>
              <a:buChar char="Ø"/>
            </a:pPr>
            <a:r>
              <a:rPr lang="en-US" sz="1800" dirty="0"/>
              <a:t>Radiation intermediate between X-rays and visible light (100nm – 400nm)</a:t>
            </a:r>
          </a:p>
          <a:p>
            <a:pPr marL="1074420" lvl="1" indent="-342900">
              <a:buFont typeface="Wingdings" panose="05000000000000000000" pitchFamily="2" charset="2"/>
              <a:buChar char="Ø"/>
            </a:pPr>
            <a:r>
              <a:rPr lang="en-US" sz="1800" dirty="0"/>
              <a:t>Ultraviolet radiation is mostly blocked by the ozone layer of Earth’s atmosphere, but a small fraction of ultraviolet rays from our Sun do penetrate to cause sunburn or, in extreme cases of overexposure, skin cancer in human beings.</a:t>
            </a:r>
          </a:p>
          <a:p>
            <a:pPr lvl="1" indent="0">
              <a:buNone/>
            </a:pPr>
            <a:endParaRPr lang="en-US" sz="1000" dirty="0"/>
          </a:p>
        </p:txBody>
      </p:sp>
      <p:pic>
        <p:nvPicPr>
          <p:cNvPr id="7" name="Picture 6" descr="A picture containing text, tree, outdoor, sky&#10;&#10;Description automatically generated">
            <a:extLst>
              <a:ext uri="{FF2B5EF4-FFF2-40B4-BE49-F238E27FC236}">
                <a16:creationId xmlns:a16="http://schemas.microsoft.com/office/drawing/2014/main" id="{29AC3713-34D4-4A98-A2AD-33C83AF4048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159243" y="3429001"/>
            <a:ext cx="5952859" cy="3271710"/>
          </a:xfrm>
          <a:prstGeom prst="rect">
            <a:avLst/>
          </a:prstGeom>
        </p:spPr>
      </p:pic>
      <p:sp>
        <p:nvSpPr>
          <p:cNvPr id="9" name="TextBox 8">
            <a:extLst>
              <a:ext uri="{FF2B5EF4-FFF2-40B4-BE49-F238E27FC236}">
                <a16:creationId xmlns:a16="http://schemas.microsoft.com/office/drawing/2014/main" id="{5AD281C5-257D-4F64-9D70-FA9822D6B517}"/>
              </a:ext>
            </a:extLst>
          </p:cNvPr>
          <p:cNvSpPr txBox="1"/>
          <p:nvPr/>
        </p:nvSpPr>
        <p:spPr>
          <a:xfrm>
            <a:off x="284085" y="2630231"/>
            <a:ext cx="5690587" cy="3991862"/>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Visible Light:</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rial"/>
                <a:ea typeface="+mn-ea"/>
                <a:cs typeface="+mn-cs"/>
              </a:rPr>
              <a:t>Electromagnetic radiation with wavelengths between roughly 400 and 700 nm.</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rial"/>
                <a:ea typeface="+mn-ea"/>
                <a:cs typeface="+mn-cs"/>
              </a:rPr>
              <a:t>This is also the band of the electromagnetic spectrum that most readily reaches Earth’s surface.</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rial"/>
                <a:ea typeface="+mn-ea"/>
                <a:cs typeface="+mn-cs"/>
              </a:rPr>
              <a:t>These two observations are not coincidental: human eyes evolved to see the kinds of waves that arrive from the Sun most effectively.</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rial"/>
                <a:ea typeface="+mn-ea"/>
                <a:cs typeface="+mn-cs"/>
              </a:rPr>
              <a:t>Visible light penetrates Earth’s atmosphere effectively, except when it is temporarily blocked by clouds.</a:t>
            </a:r>
          </a:p>
        </p:txBody>
      </p:sp>
    </p:spTree>
    <p:extLst>
      <p:ext uri="{BB962C8B-B14F-4D97-AF65-F5344CB8AC3E}">
        <p14:creationId xmlns:p14="http://schemas.microsoft.com/office/powerpoint/2010/main" val="74144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21436" y="0"/>
            <a:ext cx="7315201" cy="653225"/>
          </a:xfrm>
        </p:spPr>
        <p:txBody>
          <a:bodyPr>
            <a:normAutofit/>
          </a:bodyPr>
          <a:lstStyle/>
          <a:p>
            <a:r>
              <a:rPr lang="en-US" dirty="0">
                <a:solidFill>
                  <a:schemeClr val="bg1">
                    <a:lumMod val="65000"/>
                  </a:schemeClr>
                </a:solidFill>
              </a:rPr>
              <a:t>Types of Electromagnetic radiation</a:t>
            </a:r>
          </a:p>
        </p:txBody>
      </p:sp>
      <p:sp>
        <p:nvSpPr>
          <p:cNvPr id="3" name="Text Placeholder 2">
            <a:extLst>
              <a:ext uri="{FF2B5EF4-FFF2-40B4-BE49-F238E27FC236}">
                <a16:creationId xmlns:a16="http://schemas.microsoft.com/office/drawing/2014/main" id="{B7EDF17E-0CE1-44A5-BB81-9DABE56F1843}"/>
              </a:ext>
            </a:extLst>
          </p:cNvPr>
          <p:cNvSpPr>
            <a:spLocks noGrp="1"/>
          </p:cNvSpPr>
          <p:nvPr>
            <p:ph type="body" sz="quarter" idx="14"/>
          </p:nvPr>
        </p:nvSpPr>
        <p:spPr>
          <a:xfrm>
            <a:off x="177553" y="819171"/>
            <a:ext cx="11780668" cy="2163726"/>
          </a:xfrm>
        </p:spPr>
        <p:txBody>
          <a:bodyPr>
            <a:noAutofit/>
          </a:bodyPr>
          <a:lstStyle/>
          <a:p>
            <a:pPr marL="342900" indent="-342900">
              <a:buFont typeface="Wingdings" panose="05000000000000000000" pitchFamily="2" charset="2"/>
              <a:buChar char="§"/>
            </a:pPr>
            <a:r>
              <a:rPr lang="en-US" sz="1800" b="1" dirty="0"/>
              <a:t>Infrared</a:t>
            </a:r>
          </a:p>
          <a:p>
            <a:pPr marL="1074420" lvl="1" indent="-342900">
              <a:buFont typeface="Wingdings" panose="05000000000000000000" pitchFamily="2" charset="2"/>
              <a:buChar char="Ø"/>
            </a:pPr>
            <a:r>
              <a:rPr lang="en-US" sz="1800" dirty="0"/>
              <a:t>Between visible light and radio waves are the wavelengths of infrared or heat radiation (700 nm – 1mm).</a:t>
            </a:r>
          </a:p>
          <a:p>
            <a:pPr marL="1074420" lvl="1" indent="-342900">
              <a:buFont typeface="Wingdings" panose="05000000000000000000" pitchFamily="2" charset="2"/>
              <a:buChar char="Ø"/>
            </a:pPr>
            <a:r>
              <a:rPr lang="en-US" sz="1800" dirty="0"/>
              <a:t>Astronomer William Herschel first discovered infrared in 1800 while trying to measure the temperatures of different colors of sunlight spread out into a spectrum. He noticed that when he accidently positioned his thermometer beyond the reddest color, it still registered heating due to some invisible energy coming from the Sun. This was the first hint about the existence of the other (invisible) bands of the electromagnetic spectrum.</a:t>
            </a:r>
          </a:p>
        </p:txBody>
      </p:sp>
      <p:sp>
        <p:nvSpPr>
          <p:cNvPr id="9" name="TextBox 8">
            <a:extLst>
              <a:ext uri="{FF2B5EF4-FFF2-40B4-BE49-F238E27FC236}">
                <a16:creationId xmlns:a16="http://schemas.microsoft.com/office/drawing/2014/main" id="{5AD281C5-257D-4F64-9D70-FA9822D6B517}"/>
              </a:ext>
            </a:extLst>
          </p:cNvPr>
          <p:cNvSpPr txBox="1"/>
          <p:nvPr/>
        </p:nvSpPr>
        <p:spPr>
          <a:xfrm>
            <a:off x="177553" y="3148843"/>
            <a:ext cx="11860567" cy="1997470"/>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Microwave:</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Wavelengths vary from 1 millimeter to 1 meter and are used in short-wave communication and microwave ovens as they are absorbed by water vapor.</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These two observations are not coincidental: human eyes evolved to see the kinds of waves that arrive from the Sun most effectively.</a:t>
            </a:r>
          </a:p>
          <a:p>
            <a:pPr marL="1074420" marR="0" lvl="1" indent="-342900" algn="l" defTabSz="914400" rtl="0" eaLnBrk="1" fontAlgn="auto" latinLnBrk="0" hangingPunct="1">
              <a:lnSpc>
                <a:spcPct val="100000"/>
              </a:lnSpc>
              <a:spcBef>
                <a:spcPct val="20000"/>
              </a:spcBef>
              <a:spcAft>
                <a:spcPts val="0"/>
              </a:spcAft>
              <a:buClr>
                <a:srgbClr val="6CB255"/>
              </a:buClr>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Visible light penetrates Earth’s atmosphere effectively, except when it is temporarily blocked by clouds.</a:t>
            </a:r>
            <a:endParaRPr lang="en-US" dirty="0">
              <a:solidFill>
                <a:prstClr val="black"/>
              </a:solidFill>
              <a:latin typeface="Arial"/>
            </a:endParaRPr>
          </a:p>
        </p:txBody>
      </p:sp>
      <p:sp>
        <p:nvSpPr>
          <p:cNvPr id="8" name="TextBox 7">
            <a:extLst>
              <a:ext uri="{FF2B5EF4-FFF2-40B4-BE49-F238E27FC236}">
                <a16:creationId xmlns:a16="http://schemas.microsoft.com/office/drawing/2014/main" id="{B7E8BFDE-0FF5-42D3-BEBD-683AD3610FF7}"/>
              </a:ext>
            </a:extLst>
          </p:cNvPr>
          <p:cNvSpPr txBox="1"/>
          <p:nvPr/>
        </p:nvSpPr>
        <p:spPr>
          <a:xfrm>
            <a:off x="244135" y="5326759"/>
            <a:ext cx="11647503" cy="1188018"/>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600"/>
              </a:spcAft>
              <a:buClr>
                <a:srgbClr val="6CB255"/>
              </a:buClr>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Radio waves :</a:t>
            </a:r>
          </a:p>
          <a:p>
            <a:pPr marL="1257300" lvl="2" indent="-342900">
              <a:spcBef>
                <a:spcPct val="20000"/>
              </a:spcBef>
              <a:spcAft>
                <a:spcPts val="600"/>
              </a:spcAft>
              <a:buClr>
                <a:srgbClr val="6CB255"/>
              </a:buClr>
              <a:buFont typeface="Wingdings" panose="05000000000000000000" pitchFamily="2" charset="2"/>
              <a:buChar char="Ø"/>
              <a:defRPr/>
            </a:pPr>
            <a:r>
              <a:rPr lang="en-US" dirty="0">
                <a:solidFill>
                  <a:srgbClr val="000000"/>
                </a:solidFill>
                <a:latin typeface="Arial"/>
              </a:rPr>
              <a:t>W</a:t>
            </a:r>
            <a:r>
              <a:rPr kumimoji="0" lang="en-US" i="0" u="none" strike="noStrike" kern="1200" cap="none" spc="0" normalizeH="0" baseline="0" noProof="0" dirty="0" err="1">
                <a:ln>
                  <a:noFill/>
                </a:ln>
                <a:solidFill>
                  <a:srgbClr val="000000"/>
                </a:solidFill>
                <a:effectLst/>
                <a:uLnTx/>
                <a:uFillTx/>
                <a:latin typeface="Arial"/>
                <a:ea typeface="+mn-ea"/>
                <a:cs typeface="+mn-cs"/>
              </a:rPr>
              <a:t>aves</a:t>
            </a:r>
            <a:r>
              <a:rPr kumimoji="0" lang="en-US" i="0" u="none" strike="noStrike" kern="1200" cap="none" spc="0" normalizeH="0" baseline="0" noProof="0" dirty="0">
                <a:ln>
                  <a:noFill/>
                </a:ln>
                <a:solidFill>
                  <a:srgbClr val="000000"/>
                </a:solidFill>
                <a:effectLst/>
                <a:uLnTx/>
                <a:uFillTx/>
                <a:latin typeface="Arial"/>
                <a:ea typeface="+mn-ea"/>
                <a:cs typeface="+mn-cs"/>
              </a:rPr>
              <a:t> that are longer than microwaves are called radio waves.</a:t>
            </a:r>
          </a:p>
          <a:p>
            <a:pPr marL="1257300" lvl="2" indent="-342900">
              <a:spcBef>
                <a:spcPct val="20000"/>
              </a:spcBef>
              <a:spcAft>
                <a:spcPts val="600"/>
              </a:spcAft>
              <a:buClr>
                <a:srgbClr val="6CB255"/>
              </a:buClr>
              <a:buFont typeface="Wingdings" panose="05000000000000000000" pitchFamily="2" charset="2"/>
              <a:buChar char="Ø"/>
              <a:defRPr/>
            </a:pPr>
            <a:r>
              <a:rPr lang="en-US" dirty="0">
                <a:solidFill>
                  <a:srgbClr val="000000"/>
                </a:solidFill>
                <a:latin typeface="Arial"/>
              </a:rPr>
              <a:t>Radar Waves, radar guns, AM radio waves, FM &amp; TV waves</a:t>
            </a:r>
            <a:endParaRPr kumimoji="0" lang="en-US"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72031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8533" y="170550"/>
            <a:ext cx="5122416" cy="532660"/>
          </a:xfrm>
        </p:spPr>
        <p:txBody>
          <a:bodyPr>
            <a:normAutofit fontScale="90000"/>
          </a:bodyPr>
          <a:lstStyle/>
          <a:p>
            <a:r>
              <a:rPr lang="en-US" sz="2000" dirty="0">
                <a:solidFill>
                  <a:schemeClr val="bg1">
                    <a:lumMod val="65000"/>
                  </a:schemeClr>
                </a:solidFill>
              </a:rPr>
              <a:t>Types of Electromagnetic radiation</a:t>
            </a:r>
          </a:p>
        </p:txBody>
      </p:sp>
      <p:sp>
        <p:nvSpPr>
          <p:cNvPr id="3" name="Text Placeholder 2">
            <a:extLst>
              <a:ext uri="{FF2B5EF4-FFF2-40B4-BE49-F238E27FC236}">
                <a16:creationId xmlns:a16="http://schemas.microsoft.com/office/drawing/2014/main" id="{B7EDF17E-0CE1-44A5-BB81-9DABE56F1843}"/>
              </a:ext>
            </a:extLst>
          </p:cNvPr>
          <p:cNvSpPr>
            <a:spLocks noGrp="1"/>
          </p:cNvSpPr>
          <p:nvPr>
            <p:ph type="body" sz="quarter" idx="14"/>
          </p:nvPr>
        </p:nvSpPr>
        <p:spPr>
          <a:xfrm>
            <a:off x="177553" y="801416"/>
            <a:ext cx="5013396" cy="2430056"/>
          </a:xfrm>
        </p:spPr>
        <p:txBody>
          <a:bodyPr>
            <a:noAutofit/>
          </a:bodyPr>
          <a:lstStyle/>
          <a:p>
            <a:pPr marL="342900" indent="-342900">
              <a:buFont typeface="Wingdings" panose="05000000000000000000" pitchFamily="2" charset="2"/>
              <a:buChar char="§"/>
            </a:pPr>
            <a:r>
              <a:rPr lang="en-US" sz="1800" b="1" dirty="0"/>
              <a:t>Conclusions</a:t>
            </a:r>
          </a:p>
          <a:p>
            <a:pPr lvl="1" indent="0">
              <a:buNone/>
            </a:pPr>
            <a:r>
              <a:rPr lang="en-US" sz="1800" dirty="0"/>
              <a:t>Although visible light is what most people associate with astronomy, the light that our eyes can see is only a tiny fraction of the broad range of waves generated in the universe.</a:t>
            </a:r>
          </a:p>
        </p:txBody>
      </p:sp>
      <p:pic>
        <p:nvPicPr>
          <p:cNvPr id="4" name="Picture 3">
            <a:extLst>
              <a:ext uri="{FF2B5EF4-FFF2-40B4-BE49-F238E27FC236}">
                <a16:creationId xmlns:a16="http://schemas.microsoft.com/office/drawing/2014/main" id="{67AC9C4A-33B2-42C5-BC0F-66E03FE38504}"/>
              </a:ext>
            </a:extLst>
          </p:cNvPr>
          <p:cNvPicPr>
            <a:picLocks noChangeAspect="1"/>
          </p:cNvPicPr>
          <p:nvPr/>
        </p:nvPicPr>
        <p:blipFill>
          <a:blip r:embed="rId2"/>
          <a:stretch>
            <a:fillRect/>
          </a:stretch>
        </p:blipFill>
        <p:spPr>
          <a:xfrm>
            <a:off x="5800166" y="26634"/>
            <a:ext cx="6365200" cy="3894896"/>
          </a:xfrm>
          <a:prstGeom prst="rect">
            <a:avLst/>
          </a:prstGeom>
        </p:spPr>
      </p:pic>
      <p:pic>
        <p:nvPicPr>
          <p:cNvPr id="6" name="Picture 5" descr="22_08_Figure.jpg">
            <a:extLst>
              <a:ext uri="{FF2B5EF4-FFF2-40B4-BE49-F238E27FC236}">
                <a16:creationId xmlns:a16="http://schemas.microsoft.com/office/drawing/2014/main" id="{C9D094DA-CB2A-4F1A-94B2-EFC843B8ADD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5280"/>
          <a:stretch/>
        </p:blipFill>
        <p:spPr>
          <a:xfrm>
            <a:off x="1311405" y="3956375"/>
            <a:ext cx="8107801" cy="2810067"/>
          </a:xfrm>
          <a:prstGeom prst="rect">
            <a:avLst/>
          </a:prstGeom>
        </p:spPr>
      </p:pic>
    </p:spTree>
    <p:extLst>
      <p:ext uri="{BB962C8B-B14F-4D97-AF65-F5344CB8AC3E}">
        <p14:creationId xmlns:p14="http://schemas.microsoft.com/office/powerpoint/2010/main" val="40616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268856" y="495395"/>
            <a:ext cx="9144000" cy="12997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60" normalizeH="0" baseline="0" noProof="0" dirty="0">
                <a:ln>
                  <a:noFill/>
                </a:ln>
                <a:solidFill>
                  <a:schemeClr val="bg1">
                    <a:lumMod val="65000"/>
                  </a:schemeClr>
                </a:solidFill>
                <a:effectLst/>
                <a:uLnTx/>
                <a:uFillTx/>
                <a:latin typeface="Arial"/>
                <a:ea typeface="+mj-ea"/>
                <a:cs typeface="+mj-cs"/>
              </a:rPr>
              <a:t>Chapter 5</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60" normalizeH="0" baseline="0" noProof="0" dirty="0">
                <a:ln>
                  <a:noFill/>
                </a:ln>
                <a:solidFill>
                  <a:schemeClr val="bg1">
                    <a:lumMod val="65000"/>
                  </a:schemeClr>
                </a:solidFill>
                <a:effectLst/>
                <a:uLnTx/>
                <a:uFillTx/>
                <a:latin typeface="Arial"/>
                <a:ea typeface="+mj-ea"/>
                <a:cs typeface="+mj-cs"/>
              </a:rPr>
              <a:t>Radiation and Spectra</a:t>
            </a:r>
          </a:p>
        </p:txBody>
      </p:sp>
      <p:sp>
        <p:nvSpPr>
          <p:cNvPr id="4" name="TextBox 3">
            <a:extLst>
              <a:ext uri="{FF2B5EF4-FFF2-40B4-BE49-F238E27FC236}">
                <a16:creationId xmlns:a16="http://schemas.microsoft.com/office/drawing/2014/main" id="{26AB99AB-3412-4BC6-881D-D06C165A986F}"/>
              </a:ext>
            </a:extLst>
          </p:cNvPr>
          <p:cNvSpPr txBox="1"/>
          <p:nvPr/>
        </p:nvSpPr>
        <p:spPr>
          <a:xfrm>
            <a:off x="4006048" y="2119212"/>
            <a:ext cx="6094520" cy="954107"/>
          </a:xfrm>
          <a:prstGeom prst="rect">
            <a:avLst/>
          </a:prstGeom>
          <a:noFill/>
        </p:spPr>
        <p:txBody>
          <a:bodyPr wrap="square">
            <a:spAutoFit/>
          </a:bodyPr>
          <a:lstStyle/>
          <a:p>
            <a:r>
              <a:rPr lang="en-US" sz="2000" b="1" dirty="0">
                <a:solidFill>
                  <a:srgbClr val="6CB255"/>
                </a:solidFill>
              </a:rPr>
              <a:t>5.1 The Behavior of Light</a:t>
            </a:r>
          </a:p>
          <a:p>
            <a:r>
              <a:rPr lang="en-US" dirty="0">
                <a:solidFill>
                  <a:schemeClr val="bg1">
                    <a:lumMod val="65000"/>
                  </a:schemeClr>
                </a:solidFill>
              </a:rPr>
              <a:t>5.2 The Electromagnetic Spectrum</a:t>
            </a:r>
          </a:p>
          <a:p>
            <a:r>
              <a:rPr lang="en-US" dirty="0">
                <a:solidFill>
                  <a:schemeClr val="bg1">
                    <a:lumMod val="65000"/>
                  </a:schemeClr>
                </a:solidFill>
              </a:rPr>
              <a:t>5.3 Spectroscopy in Astronomy</a:t>
            </a:r>
          </a:p>
        </p:txBody>
      </p:sp>
      <p:sp>
        <p:nvSpPr>
          <p:cNvPr id="6" name="TextBox 5">
            <a:extLst>
              <a:ext uri="{FF2B5EF4-FFF2-40B4-BE49-F238E27FC236}">
                <a16:creationId xmlns:a16="http://schemas.microsoft.com/office/drawing/2014/main" id="{4E34064C-013F-4F2F-9049-E8CC5719C616}"/>
              </a:ext>
            </a:extLst>
          </p:cNvPr>
          <p:cNvSpPr txBox="1"/>
          <p:nvPr/>
        </p:nvSpPr>
        <p:spPr>
          <a:xfrm>
            <a:off x="2168371" y="4236772"/>
            <a:ext cx="9221680" cy="1754326"/>
          </a:xfrm>
          <a:prstGeom prst="rect">
            <a:avLst/>
          </a:prstGeom>
          <a:noFill/>
        </p:spPr>
        <p:txBody>
          <a:bodyPr wrap="square">
            <a:spAutoFit/>
          </a:bodyPr>
          <a:lstStyle/>
          <a:p>
            <a:pPr algn="l"/>
            <a:r>
              <a:rPr lang="en-US" b="0" i="0" dirty="0">
                <a:solidFill>
                  <a:srgbClr val="555555"/>
                </a:solidFill>
                <a:effectLst/>
                <a:latin typeface="Neue Helvetica W01"/>
              </a:rPr>
              <a:t>By the end of this section, you will be able to:</a:t>
            </a:r>
          </a:p>
          <a:p>
            <a:pPr algn="l">
              <a:buFont typeface="Arial" panose="020B0604020202020204" pitchFamily="34" charset="0"/>
              <a:buChar char="•"/>
            </a:pPr>
            <a:r>
              <a:rPr lang="en-US" b="0" i="0" dirty="0">
                <a:solidFill>
                  <a:srgbClr val="424242"/>
                </a:solidFill>
                <a:effectLst/>
                <a:latin typeface="Neue Helvetica W01"/>
              </a:rPr>
              <a:t> Explain the evidence for Maxwell’s electromagnetic model of light</a:t>
            </a:r>
          </a:p>
          <a:p>
            <a:pPr algn="l">
              <a:buFont typeface="Arial" panose="020B0604020202020204" pitchFamily="34" charset="0"/>
              <a:buChar char="•"/>
            </a:pPr>
            <a:r>
              <a:rPr lang="en-US" b="0" i="0" dirty="0">
                <a:solidFill>
                  <a:srgbClr val="424242"/>
                </a:solidFill>
                <a:effectLst/>
                <a:latin typeface="Neue Helvetica W01"/>
              </a:rPr>
              <a:t> Describe the relationship between wavelength, frequency, and speed of light</a:t>
            </a:r>
          </a:p>
          <a:p>
            <a:pPr algn="l">
              <a:buFont typeface="Arial" panose="020B0604020202020204" pitchFamily="34" charset="0"/>
              <a:buChar char="•"/>
            </a:pPr>
            <a:r>
              <a:rPr lang="en-US" b="0" i="0" dirty="0">
                <a:solidFill>
                  <a:srgbClr val="424242"/>
                </a:solidFill>
                <a:effectLst/>
                <a:latin typeface="Neue Helvetica W01"/>
              </a:rPr>
              <a:t> Discuss the particle model of light and the definition of photon</a:t>
            </a:r>
          </a:p>
          <a:p>
            <a:pPr algn="l">
              <a:buFont typeface="Arial" panose="020B0604020202020204" pitchFamily="34" charset="0"/>
              <a:buChar char="•"/>
            </a:pPr>
            <a:r>
              <a:rPr lang="en-US" b="0" i="0" dirty="0">
                <a:solidFill>
                  <a:srgbClr val="424242"/>
                </a:solidFill>
                <a:effectLst/>
                <a:latin typeface="Neue Helvetica W01"/>
              </a:rPr>
              <a:t> Explain how and why the amount of light we see from an object depends upon its distance</a:t>
            </a:r>
          </a:p>
          <a:p>
            <a:pPr algn="l"/>
            <a:endParaRPr lang="en-US" b="0" i="0" dirty="0">
              <a:solidFill>
                <a:srgbClr val="424242"/>
              </a:solidFill>
              <a:effectLst/>
              <a:latin typeface="Neue Helvetica W01"/>
            </a:endParaRPr>
          </a:p>
        </p:txBody>
      </p:sp>
    </p:spTree>
    <p:extLst>
      <p:ext uri="{BB962C8B-B14F-4D97-AF65-F5344CB8AC3E}">
        <p14:creationId xmlns:p14="http://schemas.microsoft.com/office/powerpoint/2010/main" val="215596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99493" y="27362"/>
            <a:ext cx="5396507" cy="659535"/>
          </a:xfrm>
        </p:spPr>
        <p:txBody>
          <a:bodyPr/>
          <a:lstStyle/>
          <a:p>
            <a:r>
              <a:rPr lang="en-US" dirty="0"/>
              <a:t>Radiation and temperature</a:t>
            </a:r>
          </a:p>
        </p:txBody>
      </p:sp>
      <p:sp>
        <p:nvSpPr>
          <p:cNvPr id="3" name="Text Placeholder 2">
            <a:extLst>
              <a:ext uri="{FF2B5EF4-FFF2-40B4-BE49-F238E27FC236}">
                <a16:creationId xmlns:a16="http://schemas.microsoft.com/office/drawing/2014/main" id="{D58FE53C-D947-41AD-8E67-B87574A92196}"/>
              </a:ext>
            </a:extLst>
          </p:cNvPr>
          <p:cNvSpPr>
            <a:spLocks noGrp="1"/>
          </p:cNvSpPr>
          <p:nvPr>
            <p:ph type="body" sz="quarter" idx="14"/>
          </p:nvPr>
        </p:nvSpPr>
        <p:spPr>
          <a:xfrm>
            <a:off x="375303" y="1003177"/>
            <a:ext cx="11183423" cy="5557420"/>
          </a:xfrm>
        </p:spPr>
        <p:txBody>
          <a:bodyPr>
            <a:normAutofit lnSpcReduction="10000"/>
          </a:bodyPr>
          <a:lstStyle/>
          <a:p>
            <a:pPr marL="342900" indent="-342900">
              <a:buFont typeface="Wingdings" panose="05000000000000000000" pitchFamily="2" charset="2"/>
              <a:buChar char="§"/>
            </a:pPr>
            <a:r>
              <a:rPr lang="en-US" dirty="0"/>
              <a:t>Some astronomical objects emit mostly infrared radiation, others mostly visible light, or ultraviolet radiation. </a:t>
            </a:r>
          </a:p>
          <a:p>
            <a:pPr marL="342900" indent="-342900">
              <a:buFont typeface="Wingdings" panose="05000000000000000000" pitchFamily="2" charset="2"/>
              <a:buChar char="§"/>
            </a:pPr>
            <a:r>
              <a:rPr lang="en-US" dirty="0"/>
              <a:t>What determines the type of electromagnetic radiation emitted by the Sun, stars, and other dense astronomical objects?</a:t>
            </a:r>
          </a:p>
          <a:p>
            <a:pPr marL="342900" indent="-342900">
              <a:buFont typeface="Wingdings" panose="05000000000000000000" pitchFamily="2" charset="2"/>
              <a:buChar char="§"/>
            </a:pPr>
            <a:r>
              <a:rPr lang="en-US" dirty="0"/>
              <a:t>The answer often turns out to be their</a:t>
            </a:r>
            <a:r>
              <a:rPr lang="en-US" dirty="0">
                <a:solidFill>
                  <a:schemeClr val="tx1"/>
                </a:solidFill>
              </a:rPr>
              <a:t> </a:t>
            </a:r>
            <a:r>
              <a:rPr lang="en-US" b="1" dirty="0">
                <a:solidFill>
                  <a:schemeClr val="tx1"/>
                </a:solidFill>
              </a:rPr>
              <a:t>temperature</a:t>
            </a:r>
            <a:r>
              <a:rPr lang="en-US" dirty="0"/>
              <a:t>.</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A gas consists of atoms and/or molecules that are flying about freely at high speed, continually bumping into one another and bombarding the surrounding matter. The hotter the solid or gas, the more rapid the motion of its molecules or atoms. The temperature of something is thus a measure of the average motion energy of the particles that make it up.</a:t>
            </a:r>
          </a:p>
          <a:p>
            <a:pPr marL="342900" indent="-342900">
              <a:buFont typeface="Wingdings" panose="05000000000000000000" pitchFamily="2" charset="2"/>
              <a:buChar char="§"/>
            </a:pPr>
            <a:r>
              <a:rPr lang="en-US" dirty="0"/>
              <a:t>As atoms and molecules move and collide, or vibrate in place, their electrons give off electromagnetic radiation.</a:t>
            </a:r>
          </a:p>
          <a:p>
            <a:pPr marL="342900" indent="-342900">
              <a:buFont typeface="Wingdings" panose="05000000000000000000" pitchFamily="2" charset="2"/>
              <a:buChar char="§"/>
            </a:pPr>
            <a:r>
              <a:rPr lang="en-US" dirty="0"/>
              <a:t>In a hot material the individual particles vibrate in place or move rapidly from collisions, so the emitted waves are more energetic. Also, higher energy waves have a higher frequency.</a:t>
            </a:r>
          </a:p>
          <a:p>
            <a:pPr marL="342900" indent="-342900">
              <a:buFont typeface="Wingdings" panose="05000000000000000000" pitchFamily="2" charset="2"/>
              <a:buChar char="§"/>
            </a:pPr>
            <a:r>
              <a:rPr lang="en-US" dirty="0"/>
              <a:t>In a cool material, the particles have low-energy atomic and molecular motions and thus generate lower-energy waves.</a:t>
            </a:r>
          </a:p>
        </p:txBody>
      </p:sp>
    </p:spTree>
    <p:extLst>
      <p:ext uri="{BB962C8B-B14F-4D97-AF65-F5344CB8AC3E}">
        <p14:creationId xmlns:p14="http://schemas.microsoft.com/office/powerpoint/2010/main" val="4079252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05303" y="47898"/>
            <a:ext cx="5396507" cy="659535"/>
          </a:xfrm>
        </p:spPr>
        <p:txBody>
          <a:bodyPr/>
          <a:lstStyle/>
          <a:p>
            <a:r>
              <a:rPr lang="en-US" dirty="0"/>
              <a:t>Radiation Laws</a:t>
            </a:r>
          </a:p>
        </p:txBody>
      </p:sp>
      <p:sp>
        <p:nvSpPr>
          <p:cNvPr id="7" name="Text Placeholder 6"/>
          <p:cNvSpPr>
            <a:spLocks noGrp="1"/>
          </p:cNvSpPr>
          <p:nvPr>
            <p:ph type="body" sz="quarter" idx="14"/>
          </p:nvPr>
        </p:nvSpPr>
        <p:spPr>
          <a:xfrm>
            <a:off x="6551719" y="3711786"/>
            <a:ext cx="5529511" cy="2671259"/>
          </a:xfrm>
        </p:spPr>
        <p:txBody>
          <a:bodyPr>
            <a:noAutofit/>
          </a:bodyPr>
          <a:lstStyle/>
          <a:p>
            <a:r>
              <a:rPr lang="en-US" sz="1800" b="1" dirty="0">
                <a:solidFill>
                  <a:srgbClr val="6CB255"/>
                </a:solidFill>
              </a:rPr>
              <a:t>Radiation Laws Illustrated.</a:t>
            </a:r>
            <a:r>
              <a:rPr lang="en-US" sz="1800" dirty="0"/>
              <a:t> This graph shows in arbitrary units how many photons are given off at each wavelength for objects at four different temperatures. The wavelengths corresponding to visible light are shown by the colored bands. Note that at hotter temperatures, more energy (in the form of photons) is emitted at all wavelengths. The higher the temperature, the shorter the wavelength at which the peak amount of energy is radiated (this is known as Wien’s law).</a:t>
            </a:r>
          </a:p>
        </p:txBody>
      </p:sp>
      <p:pic>
        <p:nvPicPr>
          <p:cNvPr id="2050" name="Picture 2" descr="Graph of radiation laws. The horizontal axis shows wavelength ranging from 1000 to 3000 nanometers. The vertical axis shows intensity in arbitrary units. Four different curves are shown, each corresponding to an object at a certain temperature in degrees Kelvin. The highest point of each curve is labeled with a dot that indicates the wavelength corresponding to the peak energy emitted by the object at that temperature. The 3000 K curve peaks at 1200 nm in the infrared. The 4000 K object peaks at 900 nm in the near-infrared, the 5000 K curve peaks at 700 nm in the visible-red, and the 6000 K object peaks at about 500 nm in the yellow part of the visible spectrum.">
            <a:extLst>
              <a:ext uri="{FF2B5EF4-FFF2-40B4-BE49-F238E27FC236}">
                <a16:creationId xmlns:a16="http://schemas.microsoft.com/office/drawing/2014/main" id="{980B06C9-9A12-4465-87F1-B452E10D6F6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03202" y="35512"/>
            <a:ext cx="5625538" cy="33024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66A9F4-8216-46AE-A982-6CD24B7871C4}"/>
              </a:ext>
            </a:extLst>
          </p:cNvPr>
          <p:cNvSpPr txBox="1"/>
          <p:nvPr/>
        </p:nvSpPr>
        <p:spPr>
          <a:xfrm>
            <a:off x="312938" y="1188686"/>
            <a:ext cx="6094520" cy="5324535"/>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b="1" dirty="0"/>
              <a:t>Blackbody</a:t>
            </a:r>
            <a:r>
              <a:rPr lang="en-US" sz="2000" dirty="0"/>
              <a:t> does not reflect or scatter any radiation but absorbs all the electromagnetic energy that falls onto it.</a:t>
            </a:r>
          </a:p>
          <a:p>
            <a:pPr marL="342900" indent="-342900">
              <a:buClr>
                <a:srgbClr val="6CB255"/>
              </a:buClr>
              <a:buFont typeface="Wingdings" panose="05000000000000000000" pitchFamily="2" charset="2"/>
              <a:buChar char="§"/>
            </a:pPr>
            <a:r>
              <a:rPr lang="en-US" sz="2000" dirty="0"/>
              <a:t>As it gets hotter, this object will radiate electromagnetic waves until absorption and radiation are in balance.</a:t>
            </a:r>
          </a:p>
          <a:p>
            <a:pPr marL="342900" indent="-342900">
              <a:buClr>
                <a:srgbClr val="6CB255"/>
              </a:buClr>
              <a:buFont typeface="Wingdings" panose="05000000000000000000" pitchFamily="2" charset="2"/>
              <a:buChar char="§"/>
            </a:pPr>
            <a:endParaRPr lang="en-US" sz="2000" dirty="0"/>
          </a:p>
          <a:p>
            <a:pPr marL="457200" indent="-457200">
              <a:buClr>
                <a:srgbClr val="6CB255"/>
              </a:buClr>
              <a:buFont typeface="+mj-lt"/>
              <a:buAutoNum type="arabicPeriod"/>
            </a:pPr>
            <a:r>
              <a:rPr lang="en-US" sz="2000" dirty="0"/>
              <a:t>At each temperature, our blackbody object emits radiation (photons) at all wavelengths (all colors).</a:t>
            </a:r>
          </a:p>
          <a:p>
            <a:pPr marL="457200" indent="-457200">
              <a:buClr>
                <a:srgbClr val="6CB255"/>
              </a:buClr>
              <a:buFont typeface="+mj-lt"/>
              <a:buAutoNum type="arabicPeriod"/>
            </a:pPr>
            <a:r>
              <a:rPr lang="en-US" sz="2000" dirty="0"/>
              <a:t>An object at a higher temperature emits more power at all wavelengths than does a cooler one.</a:t>
            </a:r>
          </a:p>
          <a:p>
            <a:pPr marL="457200" indent="-457200">
              <a:buClr>
                <a:srgbClr val="6CB255"/>
              </a:buClr>
              <a:buFont typeface="+mj-lt"/>
              <a:buAutoNum type="arabicPeriod"/>
            </a:pPr>
            <a:r>
              <a:rPr lang="en-US" sz="2000" dirty="0"/>
              <a:t>Higher the temperature, shorter the wavelength at which the maximum power is emitted.</a:t>
            </a:r>
          </a:p>
          <a:p>
            <a:pPr marL="914400" lvl="1" indent="-457200">
              <a:buClr>
                <a:srgbClr val="6CB255"/>
              </a:buClr>
              <a:buFont typeface="Courier New" panose="02070309020205020404" pitchFamily="49" charset="0"/>
              <a:buChar char="o"/>
            </a:pPr>
            <a:r>
              <a:rPr lang="en-US" sz="2000" dirty="0"/>
              <a:t>a shorter wavelength means a higher frequency and higher energy.</a:t>
            </a:r>
          </a:p>
        </p:txBody>
      </p:sp>
    </p:spTree>
    <p:extLst>
      <p:ext uri="{BB962C8B-B14F-4D97-AF65-F5344CB8AC3E}">
        <p14:creationId xmlns:p14="http://schemas.microsoft.com/office/powerpoint/2010/main" val="350802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05303" y="47898"/>
            <a:ext cx="5396507" cy="659535"/>
          </a:xfrm>
        </p:spPr>
        <p:txBody>
          <a:bodyPr/>
          <a:lstStyle/>
          <a:p>
            <a:r>
              <a:rPr lang="en-US" dirty="0">
                <a:solidFill>
                  <a:schemeClr val="bg1">
                    <a:lumMod val="50000"/>
                  </a:schemeClr>
                </a:solidFill>
              </a:rPr>
              <a:t>Radiation Laws</a:t>
            </a:r>
          </a:p>
        </p:txBody>
      </p:sp>
      <p:pic>
        <p:nvPicPr>
          <p:cNvPr id="2050" name="Picture 2" descr="Graph of radiation laws. The horizontal axis shows wavelength ranging from 1000 to 3000 nanometers. The vertical axis shows intensity in arbitrary units. Four different curves are shown, each corresponding to an object at a certain temperature in degrees Kelvin. The highest point of each curve is labeled with a dot that indicates the wavelength corresponding to the peak energy emitted by the object at that temperature. The 3000 K curve peaks at 1200 nm in the infrared. The 4000 K object peaks at 900 nm in the near-infrared, the 5000 K curve peaks at 700 nm in the visible-red, and the 6000 K object peaks at about 500 nm in the yellow part of the visible spectrum.">
            <a:extLst>
              <a:ext uri="{FF2B5EF4-FFF2-40B4-BE49-F238E27FC236}">
                <a16:creationId xmlns:a16="http://schemas.microsoft.com/office/drawing/2014/main" id="{980B06C9-9A12-4465-87F1-B452E10D6F6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03202" y="35512"/>
            <a:ext cx="5625538" cy="33024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66A9F4-8216-46AE-A982-6CD24B7871C4}"/>
                  </a:ext>
                </a:extLst>
              </p:cNvPr>
              <p:cNvSpPr txBox="1"/>
              <p:nvPr/>
            </p:nvSpPr>
            <p:spPr>
              <a:xfrm>
                <a:off x="312938" y="993377"/>
                <a:ext cx="6094520" cy="4401205"/>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The wavelength at which maximum power is emitted can be calculated according to the equation:</a:t>
                </a:r>
              </a:p>
              <a:p>
                <a:pPr marL="342900" indent="-342900">
                  <a:buClr>
                    <a:srgbClr val="6CB255"/>
                  </a:buClr>
                  <a:buFont typeface="Wingdings" panose="05000000000000000000" pitchFamily="2" charset="2"/>
                  <a:buChar char="§"/>
                </a:pPr>
                <a:endParaRPr lang="en-US" sz="2000" dirty="0"/>
              </a:p>
              <a:p>
                <a:pPr>
                  <a:buClr>
                    <a:srgbClr val="6CB255"/>
                  </a:buClr>
                </a:pPr>
                <a14:m>
                  <m:oMathPara xmlns:m="http://schemas.openxmlformats.org/officeDocument/2006/math">
                    <m:oMathParaPr>
                      <m:jc m:val="centerGroup"/>
                    </m:oMathParaPr>
                    <m:oMath xmlns:m="http://schemas.openxmlformats.org/officeDocument/2006/math">
                      <m:sSub>
                        <m:sSubPr>
                          <m:ctrlPr>
                            <a:rPr lang="en-US" sz="2000" i="1" dirty="0" smtClean="0">
                              <a:solidFill>
                                <a:srgbClr val="836967"/>
                              </a:solidFill>
                              <a:latin typeface="Cambria Math" panose="02040503050406030204" pitchFamily="18" charset="0"/>
                            </a:rPr>
                          </m:ctrlPr>
                        </m:sSubPr>
                        <m:e>
                          <m:r>
                            <a:rPr lang="en-US" sz="2000" i="1" dirty="0" smtClean="0">
                              <a:latin typeface="Cambria Math" panose="02040503050406030204" pitchFamily="18" charset="0"/>
                            </a:rPr>
                            <m:t>𝜆</m:t>
                          </m:r>
                        </m:e>
                        <m:sub>
                          <m:r>
                            <a:rPr lang="en-US" sz="2000" b="0" i="1" dirty="0" smtClean="0">
                              <a:latin typeface="Cambria Math" panose="02040503050406030204" pitchFamily="18" charset="0"/>
                            </a:rPr>
                            <m:t>𝑚𝑎𝑥</m:t>
                          </m:r>
                        </m:sub>
                      </m:sSub>
                      <m:r>
                        <a:rPr lang="en-US" sz="2000" i="0" dirty="0" smtClean="0">
                          <a:latin typeface="Cambria Math" panose="02040503050406030204" pitchFamily="18" charset="0"/>
                        </a:rPr>
                        <m:t>=</m:t>
                      </m:r>
                      <m:f>
                        <m:fPr>
                          <m:ctrlPr>
                            <a:rPr lang="en-US" sz="2000" i="1" dirty="0" smtClean="0">
                              <a:solidFill>
                                <a:srgbClr val="836967"/>
                              </a:solidFill>
                              <a:latin typeface="Cambria Math" panose="02040503050406030204" pitchFamily="18" charset="0"/>
                            </a:rPr>
                          </m:ctrlPr>
                        </m:fPr>
                        <m:num>
                          <m:r>
                            <a:rPr lang="en-US" sz="2000" i="0" dirty="0" smtClean="0">
                              <a:latin typeface="Cambria Math" panose="02040503050406030204" pitchFamily="18" charset="0"/>
                            </a:rPr>
                            <m:t>3×</m:t>
                          </m:r>
                          <m:sSup>
                            <m:sSupPr>
                              <m:ctrlPr>
                                <a:rPr lang="en-US" sz="2000" i="1" dirty="0" smtClean="0">
                                  <a:solidFill>
                                    <a:srgbClr val="836967"/>
                                  </a:solidFill>
                                  <a:latin typeface="Cambria Math" panose="02040503050406030204" pitchFamily="18" charset="0"/>
                                </a:rPr>
                              </m:ctrlPr>
                            </m:sSupPr>
                            <m:e>
                              <m:r>
                                <a:rPr lang="en-US" sz="2000" i="0" dirty="0" smtClean="0">
                                  <a:latin typeface="Cambria Math" panose="02040503050406030204" pitchFamily="18" charset="0"/>
                                </a:rPr>
                                <m:t>10</m:t>
                              </m:r>
                            </m:e>
                            <m:sup>
                              <m:r>
                                <a:rPr lang="en-US" sz="2000" i="0" dirty="0" smtClean="0">
                                  <a:latin typeface="Cambria Math" panose="02040503050406030204" pitchFamily="18" charset="0"/>
                                </a:rPr>
                                <m:t>6</m:t>
                              </m:r>
                            </m:sup>
                          </m:sSup>
                        </m:num>
                        <m:den>
                          <m:r>
                            <a:rPr lang="en-US" sz="2000" i="1" dirty="0" smtClean="0">
                              <a:latin typeface="Cambria Math" panose="02040503050406030204" pitchFamily="18" charset="0"/>
                            </a:rPr>
                            <m:t>𝑇</m:t>
                          </m:r>
                        </m:den>
                      </m:f>
                    </m:oMath>
                  </m:oMathPara>
                </a14:m>
                <a:endParaRPr lang="en-US" sz="2000" dirty="0"/>
              </a:p>
              <a:p>
                <a:pPr>
                  <a:buClr>
                    <a:srgbClr val="6CB255"/>
                  </a:buClr>
                </a:pPr>
                <a:endParaRPr lang="en-US" sz="2000" dirty="0"/>
              </a:p>
              <a:p>
                <a:pPr>
                  <a:buClr>
                    <a:srgbClr val="6CB255"/>
                  </a:buClr>
                </a:pPr>
                <a:r>
                  <a:rPr lang="en-US" sz="2000" dirty="0"/>
                  <a:t>where the wavelength is in nanometers (one billionth of a meter) and the temperature is in K (the constant 3 x 10</a:t>
                </a:r>
                <a:r>
                  <a:rPr lang="en-US" sz="2000" baseline="30000" dirty="0"/>
                  <a:t>6</a:t>
                </a:r>
                <a:r>
                  <a:rPr lang="en-US" sz="2000" dirty="0"/>
                  <a:t> has units of nm × K).</a:t>
                </a:r>
              </a:p>
              <a:p>
                <a:pPr>
                  <a:buClr>
                    <a:srgbClr val="6CB255"/>
                  </a:buClr>
                </a:pPr>
                <a:endParaRPr lang="en-US" sz="2000" dirty="0"/>
              </a:p>
              <a:p>
                <a:pPr>
                  <a:buClr>
                    <a:srgbClr val="6CB255"/>
                  </a:buClr>
                </a:pPr>
                <a:r>
                  <a:rPr lang="en-US" sz="2000" dirty="0"/>
                  <a:t>This relationship is called </a:t>
                </a:r>
                <a:r>
                  <a:rPr lang="en-US" sz="2000" b="1" dirty="0"/>
                  <a:t>Wien’s law</a:t>
                </a:r>
                <a:r>
                  <a:rPr lang="en-US" sz="2000" dirty="0"/>
                  <a:t>.</a:t>
                </a:r>
              </a:p>
              <a:p>
                <a:pPr>
                  <a:buClr>
                    <a:srgbClr val="6CB255"/>
                  </a:buClr>
                </a:pPr>
                <a:endParaRPr lang="en-US" sz="2000" dirty="0"/>
              </a:p>
              <a:p>
                <a:pPr>
                  <a:buClr>
                    <a:srgbClr val="6CB255"/>
                  </a:buClr>
                </a:pPr>
                <a:endParaRPr lang="en-US" sz="2000" dirty="0"/>
              </a:p>
            </p:txBody>
          </p:sp>
        </mc:Choice>
        <mc:Fallback xmlns="">
          <p:sp>
            <p:nvSpPr>
              <p:cNvPr id="6" name="TextBox 5">
                <a:extLst>
                  <a:ext uri="{FF2B5EF4-FFF2-40B4-BE49-F238E27FC236}">
                    <a16:creationId xmlns:a16="http://schemas.microsoft.com/office/drawing/2014/main" id="{8C66A9F4-8216-46AE-A982-6CD24B7871C4}"/>
                  </a:ext>
                </a:extLst>
              </p:cNvPr>
              <p:cNvSpPr txBox="1">
                <a:spLocks noRot="1" noChangeAspect="1" noMove="1" noResize="1" noEditPoints="1" noAdjustHandles="1" noChangeArrowheads="1" noChangeShapeType="1" noTextEdit="1"/>
              </p:cNvSpPr>
              <p:nvPr/>
            </p:nvSpPr>
            <p:spPr>
              <a:xfrm>
                <a:off x="312938" y="993377"/>
                <a:ext cx="6094520" cy="4401205"/>
              </a:xfrm>
              <a:prstGeom prst="rect">
                <a:avLst/>
              </a:prstGeom>
              <a:blipFill>
                <a:blip r:embed="rId3"/>
                <a:stretch>
                  <a:fillRect l="-1000" t="-6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BF64A9D-2577-45B6-B313-EB7F8D6E04B1}"/>
              </a:ext>
            </a:extLst>
          </p:cNvPr>
          <p:cNvSpPr txBox="1"/>
          <p:nvPr/>
        </p:nvSpPr>
        <p:spPr>
          <a:xfrm>
            <a:off x="360810" y="5117950"/>
            <a:ext cx="6094520" cy="923330"/>
          </a:xfrm>
          <a:prstGeom prst="rect">
            <a:avLst/>
          </a:prstGeom>
          <a:noFill/>
        </p:spPr>
        <p:txBody>
          <a:bodyPr wrap="square">
            <a:spAutoFit/>
          </a:bodyPr>
          <a:lstStyle/>
          <a:p>
            <a:r>
              <a:rPr lang="en-US" dirty="0">
                <a:solidFill>
                  <a:srgbClr val="C00000"/>
                </a:solidFill>
              </a:rPr>
              <a:t>Question</a:t>
            </a:r>
            <a:r>
              <a:rPr lang="en-US" dirty="0"/>
              <a:t>: For the Sun, the wavelength at which the maximum energy is emitted is 520 nanometers, what is its temperature of this star?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489CD5-7648-4B1A-8F39-8FAD0F832AE7}"/>
                  </a:ext>
                </a:extLst>
              </p:cNvPr>
              <p:cNvSpPr txBox="1"/>
              <p:nvPr/>
            </p:nvSpPr>
            <p:spPr>
              <a:xfrm>
                <a:off x="7270811" y="4947006"/>
                <a:ext cx="3249227" cy="12652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836967"/>
                          </a:solidFill>
                          <a:latin typeface="Cambria Math" panose="02040503050406030204" pitchFamily="18" charset="0"/>
                        </a:rPr>
                        <m:t>𝑇</m:t>
                      </m:r>
                      <m:r>
                        <a:rPr lang="en-US" sz="2400" i="0" dirty="0" smtClean="0">
                          <a:latin typeface="Cambria Math" panose="02040503050406030204" pitchFamily="18" charset="0"/>
                        </a:rPr>
                        <m:t>=</m:t>
                      </m:r>
                      <m:f>
                        <m:fPr>
                          <m:ctrlPr>
                            <a:rPr lang="en-US" sz="2400" i="1" dirty="0" smtClean="0">
                              <a:solidFill>
                                <a:srgbClr val="836967"/>
                              </a:solidFill>
                              <a:latin typeface="Cambria Math" panose="02040503050406030204" pitchFamily="18" charset="0"/>
                            </a:rPr>
                          </m:ctrlPr>
                        </m:fPr>
                        <m:num>
                          <m:r>
                            <a:rPr lang="en-US" sz="2400" i="0" dirty="0" smtClean="0">
                              <a:latin typeface="Cambria Math" panose="02040503050406030204" pitchFamily="18" charset="0"/>
                            </a:rPr>
                            <m:t>3×</m:t>
                          </m:r>
                          <m:sSup>
                            <m:sSupPr>
                              <m:ctrlPr>
                                <a:rPr lang="en-US" sz="2400" i="1" dirty="0" smtClean="0">
                                  <a:solidFill>
                                    <a:srgbClr val="836967"/>
                                  </a:solidFill>
                                  <a:latin typeface="Cambria Math" panose="02040503050406030204" pitchFamily="18" charset="0"/>
                                </a:rPr>
                              </m:ctrlPr>
                            </m:sSupPr>
                            <m:e>
                              <m:r>
                                <a:rPr lang="en-US" sz="2400" i="0" dirty="0" smtClean="0">
                                  <a:latin typeface="Cambria Math" panose="02040503050406030204" pitchFamily="18" charset="0"/>
                                </a:rPr>
                                <m:t>10</m:t>
                              </m:r>
                            </m:e>
                            <m:sup>
                              <m:r>
                                <a:rPr lang="en-US" sz="2400" i="0" dirty="0" smtClean="0">
                                  <a:latin typeface="Cambria Math" panose="02040503050406030204" pitchFamily="18" charset="0"/>
                                </a:rPr>
                                <m:t>6</m:t>
                              </m:r>
                            </m:sup>
                          </m:sSup>
                        </m:num>
                        <m:den>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𝑚𝑎𝑥</m:t>
                              </m:r>
                            </m:sub>
                          </m:sSub>
                        </m:den>
                      </m:f>
                    </m:oMath>
                  </m:oMathPara>
                </a14:m>
                <a:endParaRPr lang="en-US" sz="2400" dirty="0"/>
              </a:p>
              <a:p>
                <a:r>
                  <a:rPr lang="en-US" sz="2400" dirty="0"/>
                  <a:t>             </a:t>
                </a:r>
                <a:r>
                  <a:rPr lang="en-US" sz="2000" i="1" dirty="0"/>
                  <a:t>= 5800 K</a:t>
                </a:r>
              </a:p>
            </p:txBody>
          </p:sp>
        </mc:Choice>
        <mc:Fallback xmlns="">
          <p:sp>
            <p:nvSpPr>
              <p:cNvPr id="11" name="TextBox 10">
                <a:extLst>
                  <a:ext uri="{FF2B5EF4-FFF2-40B4-BE49-F238E27FC236}">
                    <a16:creationId xmlns:a16="http://schemas.microsoft.com/office/drawing/2014/main" id="{40489CD5-7648-4B1A-8F39-8FAD0F832AE7}"/>
                  </a:ext>
                </a:extLst>
              </p:cNvPr>
              <p:cNvSpPr txBox="1">
                <a:spLocks noRot="1" noChangeAspect="1" noMove="1" noResize="1" noEditPoints="1" noAdjustHandles="1" noChangeArrowheads="1" noChangeShapeType="1" noTextEdit="1"/>
              </p:cNvSpPr>
              <p:nvPr/>
            </p:nvSpPr>
            <p:spPr>
              <a:xfrm>
                <a:off x="7270811" y="4947006"/>
                <a:ext cx="3249227" cy="1265218"/>
              </a:xfrm>
              <a:prstGeom prst="rect">
                <a:avLst/>
              </a:prstGeom>
              <a:blipFill>
                <a:blip r:embed="rId4"/>
                <a:stretch>
                  <a:fillRect b="-724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D543455-B0DC-44B0-81D7-660129C68FD9}"/>
              </a:ext>
            </a:extLst>
          </p:cNvPr>
          <p:cNvSpPr txBox="1"/>
          <p:nvPr/>
        </p:nvSpPr>
        <p:spPr>
          <a:xfrm>
            <a:off x="366782" y="6348168"/>
            <a:ext cx="6094520" cy="338554"/>
          </a:xfrm>
          <a:prstGeom prst="rect">
            <a:avLst/>
          </a:prstGeom>
          <a:noFill/>
        </p:spPr>
        <p:txBody>
          <a:bodyPr wrap="square">
            <a:spAutoFit/>
          </a:bodyPr>
          <a:lstStyle/>
          <a:p>
            <a:r>
              <a:rPr lang="en-US" sz="1600" dirty="0"/>
              <a:t>0 K	-273.15 °C	absolute zero temperature</a:t>
            </a:r>
          </a:p>
        </p:txBody>
      </p:sp>
    </p:spTree>
    <p:extLst>
      <p:ext uri="{BB962C8B-B14F-4D97-AF65-F5344CB8AC3E}">
        <p14:creationId xmlns:p14="http://schemas.microsoft.com/office/powerpoint/2010/main" val="33116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05303" y="47898"/>
            <a:ext cx="5396507" cy="659535"/>
          </a:xfrm>
        </p:spPr>
        <p:txBody>
          <a:bodyPr/>
          <a:lstStyle/>
          <a:p>
            <a:r>
              <a:rPr lang="en-US" dirty="0">
                <a:solidFill>
                  <a:schemeClr val="bg1">
                    <a:lumMod val="50000"/>
                  </a:schemeClr>
                </a:solidFill>
              </a:rPr>
              <a:t>Radiation Laws</a:t>
            </a:r>
          </a:p>
        </p:txBody>
      </p:sp>
      <p:pic>
        <p:nvPicPr>
          <p:cNvPr id="2050" name="Picture 2" descr="Graph of radiation laws. The horizontal axis shows wavelength ranging from 1000 to 3000 nanometers. The vertical axis shows intensity in arbitrary units. Four different curves are shown, each corresponding to an object at a certain temperature in degrees Kelvin. The highest point of each curve is labeled with a dot that indicates the wavelength corresponding to the peak energy emitted by the object at that temperature. The 3000 K curve peaks at 1200 nm in the infrared. The 4000 K object peaks at 900 nm in the near-infrared, the 5000 K curve peaks at 700 nm in the visible-red, and the 6000 K object peaks at about 500 nm in the yellow part of the visible spectrum.">
            <a:extLst>
              <a:ext uri="{FF2B5EF4-FFF2-40B4-BE49-F238E27FC236}">
                <a16:creationId xmlns:a16="http://schemas.microsoft.com/office/drawing/2014/main" id="{980B06C9-9A12-4465-87F1-B452E10D6F6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01280" y="128577"/>
            <a:ext cx="4627459" cy="27165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66A9F4-8216-46AE-A982-6CD24B7871C4}"/>
                  </a:ext>
                </a:extLst>
              </p:cNvPr>
              <p:cNvSpPr txBox="1"/>
              <p:nvPr/>
            </p:nvSpPr>
            <p:spPr>
              <a:xfrm>
                <a:off x="410593" y="834821"/>
                <a:ext cx="6993384" cy="3539430"/>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The </a:t>
                </a:r>
                <a:r>
                  <a:rPr lang="en-US" sz="2000" b="1" dirty="0"/>
                  <a:t>energy flux (power emitted per square meter)</a:t>
                </a:r>
                <a:r>
                  <a:rPr lang="en-US" sz="2000" dirty="0"/>
                  <a:t> from a blackbody at temperature T is proportional to the fourth power of its absolute temperature. This relationship is known as the </a:t>
                </a:r>
                <a:r>
                  <a:rPr lang="en-US" sz="2000" b="1" dirty="0"/>
                  <a:t>Stefan-Boltzmann law </a:t>
                </a:r>
                <a:r>
                  <a:rPr lang="en-US" sz="2000" dirty="0"/>
                  <a:t>and can be written in the form of an equation as:</a:t>
                </a:r>
              </a:p>
              <a:p>
                <a:pPr marL="342900" indent="-342900">
                  <a:buClr>
                    <a:srgbClr val="6CB255"/>
                  </a:buClr>
                  <a:buFont typeface="Wingdings" panose="05000000000000000000" pitchFamily="2" charset="2"/>
                  <a:buChar char="§"/>
                </a:pPr>
                <a:endParaRPr lang="en-US" sz="2000" dirty="0"/>
              </a:p>
              <a:p>
                <a:pPr>
                  <a:buClr>
                    <a:srgbClr val="6CB255"/>
                  </a:buClr>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𝐹</m:t>
                      </m:r>
                      <m:r>
                        <a:rPr lang="en-US" sz="2400" i="0" dirty="0">
                          <a:latin typeface="Cambria Math" panose="02040503050406030204" pitchFamily="18" charset="0"/>
                        </a:rPr>
                        <m:t>=</m:t>
                      </m:r>
                      <m:r>
                        <a:rPr lang="en-US" sz="2400" i="1" dirty="0">
                          <a:latin typeface="Cambria Math" panose="02040503050406030204" pitchFamily="18" charset="0"/>
                        </a:rPr>
                        <m:t>𝜎</m:t>
                      </m:r>
                      <m:sSup>
                        <m:sSupPr>
                          <m:ctrlPr>
                            <a:rPr lang="en-US" sz="2400" i="1" dirty="0">
                              <a:solidFill>
                                <a:srgbClr val="836967"/>
                              </a:solidFill>
                              <a:latin typeface="Cambria Math" panose="02040503050406030204" pitchFamily="18" charset="0"/>
                            </a:rPr>
                          </m:ctrlPr>
                        </m:sSupPr>
                        <m:e>
                          <m:r>
                            <a:rPr lang="en-US" sz="2400" i="1" dirty="0">
                              <a:latin typeface="Cambria Math" panose="02040503050406030204" pitchFamily="18" charset="0"/>
                            </a:rPr>
                            <m:t>𝑇</m:t>
                          </m:r>
                        </m:e>
                        <m:sup>
                          <m:r>
                            <a:rPr lang="en-US" sz="2400" i="0" dirty="0">
                              <a:latin typeface="Cambria Math" panose="02040503050406030204" pitchFamily="18" charset="0"/>
                            </a:rPr>
                            <m:t>4</m:t>
                          </m:r>
                        </m:sup>
                      </m:sSup>
                    </m:oMath>
                  </m:oMathPara>
                </a14:m>
                <a:endParaRPr lang="en-US" sz="2400" dirty="0"/>
              </a:p>
              <a:p>
                <a:pPr>
                  <a:buClr>
                    <a:srgbClr val="6CB255"/>
                  </a:buClr>
                </a:pPr>
                <a:endParaRPr lang="en-US" sz="2000" dirty="0"/>
              </a:p>
              <a:p>
                <a:pPr>
                  <a:buClr>
                    <a:srgbClr val="6CB255"/>
                  </a:buClr>
                </a:pPr>
                <a:r>
                  <a:rPr lang="en-US" sz="2000" dirty="0"/>
                  <a:t>where F stands for the energy flux (in units of watts per square meter), T is given in Kelvins, and σ (Greek letter sigma) is a constant number (5.67 × 10</a:t>
                </a:r>
                <a:r>
                  <a:rPr lang="en-US" sz="2000" baseline="30000" dirty="0"/>
                  <a:t>8</a:t>
                </a:r>
                <a:r>
                  <a:rPr lang="en-US" sz="2000" dirty="0"/>
                  <a:t>).</a:t>
                </a:r>
              </a:p>
            </p:txBody>
          </p:sp>
        </mc:Choice>
        <mc:Fallback xmlns="">
          <p:sp>
            <p:nvSpPr>
              <p:cNvPr id="6" name="TextBox 5">
                <a:extLst>
                  <a:ext uri="{FF2B5EF4-FFF2-40B4-BE49-F238E27FC236}">
                    <a16:creationId xmlns:a16="http://schemas.microsoft.com/office/drawing/2014/main" id="{8C66A9F4-8216-46AE-A982-6CD24B7871C4}"/>
                  </a:ext>
                </a:extLst>
              </p:cNvPr>
              <p:cNvSpPr txBox="1">
                <a:spLocks noRot="1" noChangeAspect="1" noMove="1" noResize="1" noEditPoints="1" noAdjustHandles="1" noChangeArrowheads="1" noChangeShapeType="1" noTextEdit="1"/>
              </p:cNvSpPr>
              <p:nvPr/>
            </p:nvSpPr>
            <p:spPr>
              <a:xfrm>
                <a:off x="410593" y="834821"/>
                <a:ext cx="6993384" cy="3539430"/>
              </a:xfrm>
              <a:prstGeom prst="rect">
                <a:avLst/>
              </a:prstGeom>
              <a:blipFill>
                <a:blip r:embed="rId3"/>
                <a:stretch>
                  <a:fillRect l="-871" t="-861" b="-22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BF64A9D-2577-45B6-B313-EB7F8D6E04B1}"/>
              </a:ext>
            </a:extLst>
          </p:cNvPr>
          <p:cNvSpPr txBox="1"/>
          <p:nvPr/>
        </p:nvSpPr>
        <p:spPr>
          <a:xfrm>
            <a:off x="692459" y="4501640"/>
            <a:ext cx="10333608" cy="1477328"/>
          </a:xfrm>
          <a:prstGeom prst="rect">
            <a:avLst/>
          </a:prstGeom>
          <a:noFill/>
        </p:spPr>
        <p:txBody>
          <a:bodyPr wrap="square">
            <a:spAutoFit/>
          </a:bodyPr>
          <a:lstStyle/>
          <a:p>
            <a:r>
              <a:rPr lang="en-US" dirty="0"/>
              <a:t>Calculating the Power of a Star</a:t>
            </a:r>
          </a:p>
          <a:p>
            <a:r>
              <a:rPr lang="en-US" dirty="0"/>
              <a:t>While energy flux tells us how much power a star emits per square meter, we would often like to know how much total power is emitted by the star. We can determine that by multiplying the energy flux by the number of square meters on the surface of the star. The total power emitted by the star (which we call the star’s “absolute luminosity”) can be found by: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9C26EC-5895-411B-8039-5186F033FED9}"/>
                  </a:ext>
                </a:extLst>
              </p:cNvPr>
              <p:cNvSpPr txBox="1"/>
              <p:nvPr/>
            </p:nvSpPr>
            <p:spPr>
              <a:xfrm>
                <a:off x="7403977" y="6039626"/>
                <a:ext cx="1890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𝐿</m:t>
                      </m:r>
                      <m:r>
                        <a:rPr lang="en-US" sz="2400" i="0">
                          <a:latin typeface="Cambria Math" panose="02040503050406030204" pitchFamily="18" charset="0"/>
                        </a:rPr>
                        <m:t>=4</m:t>
                      </m:r>
                      <m:r>
                        <a:rPr lang="en-US" sz="2400" i="1">
                          <a:latin typeface="Cambria Math" panose="02040503050406030204" pitchFamily="18" charset="0"/>
                        </a:rPr>
                        <m:t>𝜋</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𝑅</m:t>
                          </m:r>
                        </m:e>
                        <m:sup>
                          <m:r>
                            <a:rPr lang="en-US" sz="2400" i="0">
                              <a:latin typeface="Cambria Math" panose="02040503050406030204" pitchFamily="18" charset="0"/>
                            </a:rPr>
                            <m:t>2</m:t>
                          </m:r>
                        </m:sup>
                      </m:sSup>
                      <m:r>
                        <a:rPr lang="en-US" sz="2400" i="1">
                          <a:latin typeface="Cambria Math" panose="02040503050406030204" pitchFamily="18" charset="0"/>
                        </a:rPr>
                        <m:t>𝜎</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𝑇</m:t>
                          </m:r>
                        </m:e>
                        <m:sup>
                          <m:r>
                            <a:rPr lang="en-US" sz="2400" i="0">
                              <a:latin typeface="Cambria Math" panose="02040503050406030204" pitchFamily="18" charset="0"/>
                            </a:rPr>
                            <m:t>4</m:t>
                          </m:r>
                        </m:sup>
                      </m:sSup>
                    </m:oMath>
                  </m:oMathPara>
                </a14:m>
                <a:endParaRPr lang="en-US" sz="2400" dirty="0"/>
              </a:p>
            </p:txBody>
          </p:sp>
        </mc:Choice>
        <mc:Fallback xmlns="">
          <p:sp>
            <p:nvSpPr>
              <p:cNvPr id="2" name="TextBox 1">
                <a:extLst>
                  <a:ext uri="{FF2B5EF4-FFF2-40B4-BE49-F238E27FC236}">
                    <a16:creationId xmlns:a16="http://schemas.microsoft.com/office/drawing/2014/main" id="{F69C26EC-5895-411B-8039-5186F033FED9}"/>
                  </a:ext>
                </a:extLst>
              </p:cNvPr>
              <p:cNvSpPr txBox="1">
                <a:spLocks noRot="1" noChangeAspect="1" noMove="1" noResize="1" noEditPoints="1" noAdjustHandles="1" noChangeArrowheads="1" noChangeShapeType="1" noTextEdit="1"/>
              </p:cNvSpPr>
              <p:nvPr/>
            </p:nvSpPr>
            <p:spPr>
              <a:xfrm>
                <a:off x="7403977" y="6039626"/>
                <a:ext cx="1890261" cy="369332"/>
              </a:xfrm>
              <a:prstGeom prst="rect">
                <a:avLst/>
              </a:prstGeom>
              <a:blipFill>
                <a:blip r:embed="rId4"/>
                <a:stretch>
                  <a:fillRect l="-3226" r="-645" b="-10000"/>
                </a:stretch>
              </a:blipFill>
            </p:spPr>
            <p:txBody>
              <a:bodyPr/>
              <a:lstStyle/>
              <a:p>
                <a:r>
                  <a:rPr lang="en-US">
                    <a:noFill/>
                  </a:rPr>
                  <a:t> </a:t>
                </a:r>
              </a:p>
            </p:txBody>
          </p:sp>
        </mc:Fallback>
      </mc:AlternateContent>
    </p:spTree>
    <p:extLst>
      <p:ext uri="{BB962C8B-B14F-4D97-AF65-F5344CB8AC3E}">
        <p14:creationId xmlns:p14="http://schemas.microsoft.com/office/powerpoint/2010/main" val="427324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268856" y="495395"/>
            <a:ext cx="9144000" cy="12997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60" normalizeH="0" baseline="0" noProof="0" dirty="0">
                <a:ln>
                  <a:noFill/>
                </a:ln>
                <a:solidFill>
                  <a:prstClr val="white">
                    <a:lumMod val="65000"/>
                  </a:prstClr>
                </a:solidFill>
                <a:effectLst/>
                <a:uLnTx/>
                <a:uFillTx/>
                <a:latin typeface="Arial"/>
                <a:ea typeface="+mj-ea"/>
                <a:cs typeface="+mj-cs"/>
              </a:rPr>
              <a:t>Chapter 5</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60" normalizeH="0" baseline="0" noProof="0" dirty="0">
                <a:ln>
                  <a:noFill/>
                </a:ln>
                <a:solidFill>
                  <a:prstClr val="white">
                    <a:lumMod val="65000"/>
                  </a:prstClr>
                </a:solidFill>
                <a:effectLst/>
                <a:uLnTx/>
                <a:uFillTx/>
                <a:latin typeface="Arial"/>
                <a:ea typeface="+mj-ea"/>
                <a:cs typeface="+mj-cs"/>
              </a:rPr>
              <a:t>Radiation and Spectra</a:t>
            </a:r>
          </a:p>
        </p:txBody>
      </p:sp>
      <p:sp>
        <p:nvSpPr>
          <p:cNvPr id="4" name="TextBox 3">
            <a:extLst>
              <a:ext uri="{FF2B5EF4-FFF2-40B4-BE49-F238E27FC236}">
                <a16:creationId xmlns:a16="http://schemas.microsoft.com/office/drawing/2014/main" id="{26AB99AB-3412-4BC6-881D-D06C165A986F}"/>
              </a:ext>
            </a:extLst>
          </p:cNvPr>
          <p:cNvSpPr txBox="1"/>
          <p:nvPr/>
        </p:nvSpPr>
        <p:spPr>
          <a:xfrm>
            <a:off x="4014925" y="2269970"/>
            <a:ext cx="609452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Arial"/>
                <a:ea typeface="+mn-ea"/>
                <a:cs typeface="+mn-cs"/>
              </a:rPr>
              <a:t>5.1 The Behavior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lumMod val="50000"/>
                  </a:schemeClr>
                </a:solidFill>
                <a:effectLst/>
                <a:uLnTx/>
                <a:uFillTx/>
                <a:latin typeface="Arial"/>
                <a:ea typeface="+mn-ea"/>
                <a:cs typeface="+mn-cs"/>
              </a:rPr>
              <a:t>5.2 The Electromagnetic Spectrum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CB255"/>
                </a:solidFill>
                <a:effectLst/>
                <a:uLnTx/>
                <a:uFillTx/>
                <a:latin typeface="Arial"/>
                <a:ea typeface="+mn-ea"/>
                <a:cs typeface="+mn-cs"/>
              </a:rPr>
              <a:t>5.3 Spectroscopy in Astronomy</a:t>
            </a:r>
          </a:p>
        </p:txBody>
      </p:sp>
      <p:sp>
        <p:nvSpPr>
          <p:cNvPr id="6" name="TextBox 5">
            <a:extLst>
              <a:ext uri="{FF2B5EF4-FFF2-40B4-BE49-F238E27FC236}">
                <a16:creationId xmlns:a16="http://schemas.microsoft.com/office/drawing/2014/main" id="{4E34064C-013F-4F2F-9049-E8CC5719C616}"/>
              </a:ext>
            </a:extLst>
          </p:cNvPr>
          <p:cNvSpPr txBox="1"/>
          <p:nvPr/>
        </p:nvSpPr>
        <p:spPr>
          <a:xfrm>
            <a:off x="2168371" y="4236772"/>
            <a:ext cx="922168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555"/>
                </a:solidFill>
                <a:effectLst/>
                <a:uLnTx/>
                <a:uFillTx/>
                <a:latin typeface="Neue Helvetica W01"/>
                <a:ea typeface="+mn-ea"/>
                <a:cs typeface="+mn-cs"/>
              </a:rPr>
              <a:t>By the end of this section, you will be able to:</a:t>
            </a:r>
          </a:p>
          <a:p>
            <a:pPr algn="l">
              <a:buFont typeface="Arial" panose="020B0604020202020204" pitchFamily="34" charset="0"/>
              <a:buChar char="•"/>
            </a:pPr>
            <a:r>
              <a:rPr kumimoji="0" lang="en-US" sz="1800" b="0" i="0" u="none" strike="noStrike" kern="1200" cap="none" spc="0" normalizeH="0" baseline="0" noProof="0" dirty="0">
                <a:ln>
                  <a:noFill/>
                </a:ln>
                <a:solidFill>
                  <a:srgbClr val="424242"/>
                </a:solidFill>
                <a:effectLst/>
                <a:uLnTx/>
                <a:uFillTx/>
                <a:latin typeface="Neue Helvetica W01"/>
                <a:ea typeface="+mn-ea"/>
                <a:cs typeface="+mn-cs"/>
              </a:rPr>
              <a:t> </a:t>
            </a:r>
            <a:r>
              <a:rPr lang="en-US" b="0" i="0" dirty="0">
                <a:solidFill>
                  <a:srgbClr val="424242"/>
                </a:solidFill>
                <a:effectLst/>
                <a:latin typeface="Neue Helvetica W01"/>
              </a:rPr>
              <a:t>Describe the properties of light</a:t>
            </a:r>
          </a:p>
          <a:p>
            <a:pPr algn="l">
              <a:buFont typeface="Arial" panose="020B0604020202020204" pitchFamily="34" charset="0"/>
              <a:buChar char="•"/>
            </a:pPr>
            <a:r>
              <a:rPr lang="en-US" b="0" i="0" dirty="0">
                <a:solidFill>
                  <a:srgbClr val="424242"/>
                </a:solidFill>
                <a:effectLst/>
                <a:latin typeface="Neue Helvetica W01"/>
              </a:rPr>
              <a:t> Explain how astronomers learn the composition of a gas by examining its spectral lines</a:t>
            </a:r>
          </a:p>
          <a:p>
            <a:pPr algn="l">
              <a:buFont typeface="Arial" panose="020B0604020202020204" pitchFamily="34" charset="0"/>
              <a:buChar char="•"/>
            </a:pPr>
            <a:r>
              <a:rPr lang="en-US" b="0" i="0" dirty="0">
                <a:solidFill>
                  <a:srgbClr val="424242"/>
                </a:solidFill>
                <a:effectLst/>
                <a:latin typeface="Neue Helvetica W01"/>
              </a:rPr>
              <a:t> Discuss the various types of spectra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24242"/>
              </a:solidFill>
              <a:effectLst/>
              <a:uLnTx/>
              <a:uFillTx/>
              <a:latin typeface="Neue Helvetica W01"/>
              <a:ea typeface="+mn-ea"/>
              <a:cs typeface="+mn-cs"/>
            </a:endParaRPr>
          </a:p>
        </p:txBody>
      </p:sp>
    </p:spTree>
    <p:extLst>
      <p:ext uri="{BB962C8B-B14F-4D97-AF65-F5344CB8AC3E}">
        <p14:creationId xmlns:p14="http://schemas.microsoft.com/office/powerpoint/2010/main" val="315092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67557" y="35418"/>
            <a:ext cx="10750549" cy="659535"/>
          </a:xfrm>
        </p:spPr>
        <p:txBody>
          <a:bodyPr/>
          <a:lstStyle/>
          <a:p>
            <a:r>
              <a:rPr lang="en-US" dirty="0"/>
              <a:t>Properties of Light</a:t>
            </a:r>
          </a:p>
        </p:txBody>
      </p:sp>
      <p:sp>
        <p:nvSpPr>
          <p:cNvPr id="7" name="Text Placeholder 6"/>
          <p:cNvSpPr>
            <a:spLocks noGrp="1"/>
          </p:cNvSpPr>
          <p:nvPr>
            <p:ph type="body" sz="quarter" idx="14"/>
          </p:nvPr>
        </p:nvSpPr>
        <p:spPr>
          <a:xfrm>
            <a:off x="7000041" y="3270503"/>
            <a:ext cx="5018843" cy="1166382"/>
          </a:xfrm>
        </p:spPr>
        <p:txBody>
          <a:bodyPr>
            <a:normAutofit/>
          </a:bodyPr>
          <a:lstStyle/>
          <a:p>
            <a:r>
              <a:rPr lang="en-US" sz="1600" b="1" dirty="0">
                <a:solidFill>
                  <a:srgbClr val="6CB255"/>
                </a:solidFill>
              </a:rPr>
              <a:t>Action of a Prism.</a:t>
            </a:r>
            <a:r>
              <a:rPr lang="en-US" sz="1600" dirty="0"/>
              <a:t> When we pass a beam of white sunlight through a prism, we see a rainbow-colored band of light that we call a </a:t>
            </a:r>
            <a:r>
              <a:rPr lang="fi-FI" sz="1600" dirty="0" err="1"/>
              <a:t>continuous</a:t>
            </a:r>
            <a:r>
              <a:rPr lang="fi-FI" sz="1600" dirty="0"/>
              <a:t> </a:t>
            </a:r>
            <a:r>
              <a:rPr lang="fi-FI" sz="1600" dirty="0" err="1"/>
              <a:t>spectrum</a:t>
            </a:r>
            <a:r>
              <a:rPr lang="fi-FI" sz="1600" dirty="0"/>
              <a:t>.</a:t>
            </a:r>
            <a:endParaRPr lang="en-US" sz="1600" dirty="0"/>
          </a:p>
        </p:txBody>
      </p:sp>
      <p:pic>
        <p:nvPicPr>
          <p:cNvPr id="6" name="Picture 5">
            <a:extLst>
              <a:ext uri="{FF2B5EF4-FFF2-40B4-BE49-F238E27FC236}">
                <a16:creationId xmlns:a16="http://schemas.microsoft.com/office/drawing/2014/main" id="{06E839CF-BCCD-4081-A161-7AC40EDD8EFB}"/>
              </a:ext>
            </a:extLst>
          </p:cNvPr>
          <p:cNvPicPr>
            <a:picLocks noChangeAspect="1"/>
          </p:cNvPicPr>
          <p:nvPr/>
        </p:nvPicPr>
        <p:blipFill>
          <a:blip r:embed="rId2"/>
          <a:stretch>
            <a:fillRect/>
          </a:stretch>
        </p:blipFill>
        <p:spPr>
          <a:xfrm>
            <a:off x="6862439" y="35512"/>
            <a:ext cx="5294048" cy="3232772"/>
          </a:xfrm>
          <a:prstGeom prst="rect">
            <a:avLst/>
          </a:prstGeom>
        </p:spPr>
      </p:pic>
      <p:sp>
        <p:nvSpPr>
          <p:cNvPr id="11" name="TextBox 10">
            <a:extLst>
              <a:ext uri="{FF2B5EF4-FFF2-40B4-BE49-F238E27FC236}">
                <a16:creationId xmlns:a16="http://schemas.microsoft.com/office/drawing/2014/main" id="{C78D8190-A751-44C2-A1EA-D2D4E7DDA51F}"/>
              </a:ext>
            </a:extLst>
          </p:cNvPr>
          <p:cNvSpPr txBox="1"/>
          <p:nvPr/>
        </p:nvSpPr>
        <p:spPr>
          <a:xfrm>
            <a:off x="467557" y="1089279"/>
            <a:ext cx="6181818" cy="3139321"/>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b="1" dirty="0"/>
              <a:t>Reflection</a:t>
            </a:r>
            <a:r>
              <a:rPr lang="en-US" dirty="0"/>
              <a:t>: Bouncing off light from a surface</a:t>
            </a:r>
          </a:p>
          <a:p>
            <a:pPr marL="285750" indent="-285750">
              <a:buClr>
                <a:srgbClr val="6CB255"/>
              </a:buClr>
              <a:buFont typeface="Wingdings" panose="05000000000000000000" pitchFamily="2" charset="2"/>
              <a:buChar char="§"/>
            </a:pPr>
            <a:r>
              <a:rPr lang="en-US" b="1" dirty="0"/>
              <a:t>Refraction</a:t>
            </a:r>
            <a:r>
              <a:rPr lang="en-US" dirty="0"/>
              <a:t>: Bending of light as it goes from one medium to another</a:t>
            </a:r>
          </a:p>
          <a:p>
            <a:pPr marL="285750" indent="-285750">
              <a:buClr>
                <a:srgbClr val="6CB255"/>
              </a:buClr>
              <a:buFont typeface="Wingdings" panose="05000000000000000000" pitchFamily="2" charset="2"/>
              <a:buChar char="§"/>
            </a:pPr>
            <a:r>
              <a:rPr lang="en-US" dirty="0"/>
              <a:t>These basic properties of light create possibility for the </a:t>
            </a:r>
            <a:r>
              <a:rPr lang="en-US" i="1" dirty="0"/>
              <a:t>optical instruments </a:t>
            </a:r>
            <a:r>
              <a:rPr lang="en-US" dirty="0"/>
              <a:t>(telescope, binoculars, lenses, specs, mirrors).</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t>1962, Newton’s Prism Experiment </a:t>
            </a:r>
            <a:r>
              <a:rPr lang="en-US" dirty="0">
                <a:sym typeface="Wingdings" panose="05000000000000000000" pitchFamily="2" charset="2"/>
              </a:rPr>
              <a:t> </a:t>
            </a:r>
          </a:p>
          <a:p>
            <a:pPr marL="285750" indent="-285750">
              <a:buClr>
                <a:srgbClr val="6CB255"/>
              </a:buClr>
              <a:buFont typeface="Wingdings" panose="05000000000000000000" pitchFamily="2" charset="2"/>
              <a:buChar char="§"/>
            </a:pPr>
            <a:r>
              <a:rPr lang="en-US" dirty="0"/>
              <a:t>Sunlight, which looks white to us, is actually made up of a mixture of all the colors of the rainbow</a:t>
            </a:r>
          </a:p>
          <a:p>
            <a:pPr marL="285750" indent="-285750">
              <a:buClr>
                <a:srgbClr val="6CB255"/>
              </a:buClr>
              <a:buFont typeface="Wingdings" panose="05000000000000000000" pitchFamily="2" charset="2"/>
              <a:buChar char="§"/>
            </a:pPr>
            <a:endParaRPr lang="en-US" dirty="0"/>
          </a:p>
        </p:txBody>
      </p:sp>
      <p:sp>
        <p:nvSpPr>
          <p:cNvPr id="8" name="TextBox 7">
            <a:extLst>
              <a:ext uri="{FF2B5EF4-FFF2-40B4-BE49-F238E27FC236}">
                <a16:creationId xmlns:a16="http://schemas.microsoft.com/office/drawing/2014/main" id="{CAB64B1E-6E3C-48DC-9135-5544A1CE4012}"/>
              </a:ext>
            </a:extLst>
          </p:cNvPr>
          <p:cNvSpPr txBox="1"/>
          <p:nvPr/>
        </p:nvSpPr>
        <p:spPr>
          <a:xfrm>
            <a:off x="554855" y="4436885"/>
            <a:ext cx="1120805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6CB255"/>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bending of the beam depends on the wavelength of the light as well as the properties of the material, and as a result, different wavelengths (or colors of light) are bent by different amounts and therefore follow slightly different paths through the prism. The violet light is bent more than the red. This phenomenon is called </a:t>
            </a:r>
            <a:r>
              <a:rPr kumimoji="0" lang="en-US" sz="1800" b="1" i="0" u="none" strike="noStrike" kern="1200" cap="none" spc="0" normalizeH="0" baseline="0" noProof="0" dirty="0">
                <a:ln>
                  <a:noFill/>
                </a:ln>
                <a:solidFill>
                  <a:prstClr val="black"/>
                </a:solidFill>
                <a:effectLst/>
                <a:uLnTx/>
                <a:uFillTx/>
                <a:latin typeface="Arial"/>
                <a:ea typeface="+mn-ea"/>
                <a:cs typeface="+mn-cs"/>
              </a:rPr>
              <a:t>dispersion</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p:txBody>
      </p:sp>
    </p:spTree>
    <p:extLst>
      <p:ext uri="{BB962C8B-B14F-4D97-AF65-F5344CB8AC3E}">
        <p14:creationId xmlns:p14="http://schemas.microsoft.com/office/powerpoint/2010/main" val="226593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61025" y="32831"/>
            <a:ext cx="10750549" cy="659535"/>
          </a:xfrm>
        </p:spPr>
        <p:txBody>
          <a:bodyPr/>
          <a:lstStyle/>
          <a:p>
            <a:r>
              <a:rPr lang="en-US" dirty="0">
                <a:solidFill>
                  <a:schemeClr val="bg1">
                    <a:lumMod val="65000"/>
                  </a:schemeClr>
                </a:solidFill>
              </a:rPr>
              <a:t>Properties of Light</a:t>
            </a:r>
          </a:p>
        </p:txBody>
      </p:sp>
      <p:sp>
        <p:nvSpPr>
          <p:cNvPr id="7" name="Text Placeholder 6"/>
          <p:cNvSpPr>
            <a:spLocks noGrp="1"/>
          </p:cNvSpPr>
          <p:nvPr>
            <p:ph type="body" sz="quarter" idx="14"/>
          </p:nvPr>
        </p:nvSpPr>
        <p:spPr>
          <a:xfrm>
            <a:off x="804909" y="3294830"/>
            <a:ext cx="10750549" cy="1166382"/>
          </a:xfrm>
        </p:spPr>
        <p:txBody>
          <a:bodyPr>
            <a:normAutofit/>
          </a:bodyPr>
          <a:lstStyle/>
          <a:p>
            <a:r>
              <a:rPr lang="en-US" sz="1600" b="1" dirty="0">
                <a:solidFill>
                  <a:srgbClr val="6CB255"/>
                </a:solidFill>
              </a:rPr>
              <a:t>Continuous Spectrum. </a:t>
            </a:r>
            <a:r>
              <a:rPr lang="en-US" sz="1600" dirty="0"/>
              <a:t>When white light passes through a prism, it is dispersed and forms a continuous spectrum of all the colors. Although it is hard to see in this printed version, in a well-dispersed spectrum, many subtle gradations in color are visible as your eye scans from one end (violet) to the other (red).</a:t>
            </a:r>
          </a:p>
        </p:txBody>
      </p:sp>
      <p:pic>
        <p:nvPicPr>
          <p:cNvPr id="2050" name="Picture 2" descr="Continuous spectrum of visible light. A band of color is shown, from dark blue on the left, continuously changing through green, yellow, orange, red to very dark red on the right. Wavelengths are listed in nanometers (nm), from about 400 on the left (blue), over to about 800 nm on the right (red).">
            <a:extLst>
              <a:ext uri="{FF2B5EF4-FFF2-40B4-BE49-F238E27FC236}">
                <a16:creationId xmlns:a16="http://schemas.microsoft.com/office/drawing/2014/main" id="{D6FA3FF8-6004-4CB1-BEB0-5CC4C3180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755" y="1225540"/>
            <a:ext cx="8625016" cy="19704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AC2E26-4509-4035-AE91-E3E8DD2850F8}"/>
              </a:ext>
            </a:extLst>
          </p:cNvPr>
          <p:cNvSpPr txBox="1"/>
          <p:nvPr/>
        </p:nvSpPr>
        <p:spPr>
          <a:xfrm>
            <a:off x="361026" y="4580036"/>
            <a:ext cx="11194432" cy="1754326"/>
          </a:xfrm>
          <a:prstGeom prst="rect">
            <a:avLst/>
          </a:prstGeom>
          <a:noFill/>
        </p:spPr>
        <p:txBody>
          <a:bodyPr wrap="square">
            <a:spAutoFit/>
          </a:bodyPr>
          <a:lstStyle/>
          <a:p>
            <a:pPr marL="342900" indent="-342900">
              <a:buClr>
                <a:srgbClr val="6CB255"/>
              </a:buClr>
              <a:buFont typeface="Wingdings" panose="05000000000000000000" pitchFamily="2" charset="2"/>
              <a:buChar char="§"/>
            </a:pPr>
            <a:r>
              <a:rPr lang="en-US" sz="2000" dirty="0"/>
              <a:t>Upon leaving the opposite face of the prism, the light is bent again and further dispersed. If the light leaving the prism is focused on a screen, the different wavelengths or colors that make up white light are lined  side by side just like a rainbow.</a:t>
            </a:r>
          </a:p>
          <a:p>
            <a:pPr marL="342900" indent="-342900">
              <a:buClr>
                <a:srgbClr val="6CB255"/>
              </a:buClr>
              <a:buFont typeface="Wingdings" panose="05000000000000000000" pitchFamily="2" charset="2"/>
              <a:buChar char="§"/>
            </a:pPr>
            <a:endParaRPr lang="en-US" sz="800" dirty="0"/>
          </a:p>
          <a:p>
            <a:pPr marL="342900" indent="-342900">
              <a:buClr>
                <a:srgbClr val="6CB255"/>
              </a:buClr>
              <a:buFont typeface="Wingdings" panose="05000000000000000000" pitchFamily="2" charset="2"/>
              <a:buChar char="§"/>
            </a:pPr>
            <a:r>
              <a:rPr lang="en-US" sz="2000" dirty="0"/>
              <a:t>Because this array of colors is a spectrum of light, the instrument used to disperse the light and form the spectrum is called a </a:t>
            </a:r>
            <a:r>
              <a:rPr lang="en-US" sz="2000" b="1" dirty="0"/>
              <a:t>spectrometer</a:t>
            </a:r>
            <a:r>
              <a:rPr lang="en-US" sz="2000" dirty="0"/>
              <a:t>.</a:t>
            </a:r>
          </a:p>
        </p:txBody>
      </p:sp>
    </p:spTree>
    <p:extLst>
      <p:ext uri="{BB962C8B-B14F-4D97-AF65-F5344CB8AC3E}">
        <p14:creationId xmlns:p14="http://schemas.microsoft.com/office/powerpoint/2010/main" val="3591894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21328" y="32831"/>
            <a:ext cx="6075285" cy="659535"/>
          </a:xfrm>
        </p:spPr>
        <p:txBody>
          <a:bodyPr>
            <a:normAutofit/>
          </a:bodyPr>
          <a:lstStyle/>
          <a:p>
            <a:r>
              <a:rPr lang="en-US" dirty="0"/>
              <a:t>The Value of Stellar Spectra</a:t>
            </a:r>
          </a:p>
        </p:txBody>
      </p:sp>
      <p:sp>
        <p:nvSpPr>
          <p:cNvPr id="7" name="Text Placeholder 6"/>
          <p:cNvSpPr>
            <a:spLocks noGrp="1"/>
          </p:cNvSpPr>
          <p:nvPr>
            <p:ph type="body" sz="quarter" idx="14"/>
          </p:nvPr>
        </p:nvSpPr>
        <p:spPr>
          <a:xfrm>
            <a:off x="6897950" y="3760907"/>
            <a:ext cx="5231904" cy="1725494"/>
          </a:xfrm>
        </p:spPr>
        <p:txBody>
          <a:bodyPr>
            <a:normAutofit/>
          </a:bodyPr>
          <a:lstStyle/>
          <a:p>
            <a:r>
              <a:rPr lang="en-US" sz="1600" b="1" dirty="0">
                <a:solidFill>
                  <a:srgbClr val="6CB255"/>
                </a:solidFill>
              </a:rPr>
              <a:t>Visible Spectrum of the Sun. </a:t>
            </a:r>
            <a:r>
              <a:rPr lang="en-US" sz="1600" dirty="0"/>
              <a:t>Our star’s spectrum is crossed by dark lines produced by atoms in the solar atmosphere that absorb light at certain wavelengths. (credit: modification of work by Nigel Sharp, NOAO/National Solar Observatory at Kitt Peak/AURA, and the National Science Foundation)</a:t>
            </a:r>
          </a:p>
        </p:txBody>
      </p:sp>
      <p:pic>
        <p:nvPicPr>
          <p:cNvPr id="3074" name="Picture 2" descr="Visible spectrum of the sun. This is a complex spectrum with the colors spread both horizontally and vertically. Blue light starts at the upper left and spans several rows before gradually changing to green, which also spans many rows before changing to yellow, and so on culminating in deep red on the bottom right. Each row of color is crossed vertically by many black lines representing the absorption of light by atoms in the Solar atmosphere.">
            <a:extLst>
              <a:ext uri="{FF2B5EF4-FFF2-40B4-BE49-F238E27FC236}">
                <a16:creationId xmlns:a16="http://schemas.microsoft.com/office/drawing/2014/main" id="{CE330B0C-6C03-48D2-B909-8B74BC982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173" y="50588"/>
            <a:ext cx="5320681" cy="3550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7FDF85-0B67-4D08-9E8C-B883EB42840D}"/>
              </a:ext>
            </a:extLst>
          </p:cNvPr>
          <p:cNvSpPr txBox="1"/>
          <p:nvPr/>
        </p:nvSpPr>
        <p:spPr>
          <a:xfrm>
            <a:off x="306280" y="898383"/>
            <a:ext cx="6196613" cy="707886"/>
          </a:xfrm>
          <a:prstGeom prst="rect">
            <a:avLst/>
          </a:prstGeom>
          <a:noFill/>
        </p:spPr>
        <p:txBody>
          <a:bodyPr wrap="square">
            <a:spAutoFit/>
          </a:bodyPr>
          <a:lstStyle/>
          <a:p>
            <a:r>
              <a:rPr lang="en-US" sz="2000" dirty="0">
                <a:solidFill>
                  <a:schemeClr val="accent2"/>
                </a:solidFill>
              </a:rPr>
              <a:t>The spectrum of the white light from the Sun and stars are NOT simply a continuous rainbow of colors.</a:t>
            </a:r>
          </a:p>
        </p:txBody>
      </p:sp>
      <p:sp>
        <p:nvSpPr>
          <p:cNvPr id="12" name="TextBox 11">
            <a:extLst>
              <a:ext uri="{FF2B5EF4-FFF2-40B4-BE49-F238E27FC236}">
                <a16:creationId xmlns:a16="http://schemas.microsoft.com/office/drawing/2014/main" id="{71CFCB0E-F75C-43C1-BEDC-5FD5528501F5}"/>
              </a:ext>
            </a:extLst>
          </p:cNvPr>
          <p:cNvSpPr txBox="1"/>
          <p:nvPr/>
        </p:nvSpPr>
        <p:spPr>
          <a:xfrm>
            <a:off x="306279" y="1777633"/>
            <a:ext cx="6196613" cy="5047536"/>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In 1802, </a:t>
            </a:r>
            <a:r>
              <a:rPr lang="en-US" b="1" dirty="0"/>
              <a:t>William Wollaston </a:t>
            </a:r>
            <a:r>
              <a:rPr lang="en-US" dirty="0"/>
              <a:t>built an improved </a:t>
            </a:r>
            <a:r>
              <a:rPr lang="en-US" b="1" dirty="0"/>
              <a:t>spectrometer</a:t>
            </a:r>
            <a:r>
              <a:rPr lang="en-US" dirty="0"/>
              <a:t> that included a lens to focus the Sun’s spectrum on a screen. </a:t>
            </a:r>
            <a:r>
              <a:rPr lang="en-US" dirty="0">
                <a:sym typeface="Wingdings" panose="05000000000000000000" pitchFamily="2" charset="2"/>
              </a:rPr>
              <a:t></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He found that some ranges of color were missing, appearing as dark bands in the solar spectrum. </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Different elements in the Sun’s atmosphere absorbed a different set of colors and thus showed different dark lines.</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t>This is called </a:t>
            </a:r>
            <a:r>
              <a:rPr lang="en-US" b="1" dirty="0"/>
              <a:t>Absorption Spectrum</a:t>
            </a:r>
            <a:r>
              <a:rPr lang="en-US" dirty="0"/>
              <a:t>.</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t>Thus, we can use what we learn about its composition as an indicator of what the whole Sun is made of. Similarly, we can use the presence of </a:t>
            </a:r>
            <a:r>
              <a:rPr lang="en-US" b="1" dirty="0"/>
              <a:t>absorption</a:t>
            </a:r>
            <a:r>
              <a:rPr lang="en-US" dirty="0"/>
              <a:t> and </a:t>
            </a:r>
            <a:r>
              <a:rPr lang="en-US" b="1" dirty="0"/>
              <a:t>emission</a:t>
            </a:r>
            <a:r>
              <a:rPr lang="en-US" dirty="0"/>
              <a:t> lines to analyze the composition of other stars and clouds of gas in space.</a:t>
            </a:r>
          </a:p>
          <a:p>
            <a:pPr marL="285750" indent="-285750">
              <a:buClr>
                <a:srgbClr val="6CB255"/>
              </a:buClr>
              <a:buFont typeface="Wingdings" panose="05000000000000000000" pitchFamily="2" charset="2"/>
              <a:buChar char="§"/>
            </a:pPr>
            <a:endParaRPr lang="en-US" dirty="0"/>
          </a:p>
        </p:txBody>
      </p:sp>
    </p:spTree>
    <p:extLst>
      <p:ext uri="{BB962C8B-B14F-4D97-AF65-F5344CB8AC3E}">
        <p14:creationId xmlns:p14="http://schemas.microsoft.com/office/powerpoint/2010/main" val="2682128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211853" y="3563847"/>
            <a:ext cx="5912218" cy="1032860"/>
          </a:xfrm>
        </p:spPr>
        <p:txBody>
          <a:bodyPr>
            <a:normAutofit fontScale="92500" lnSpcReduction="20000"/>
          </a:bodyPr>
          <a:lstStyle/>
          <a:p>
            <a:r>
              <a:rPr lang="en-US" sz="1600" b="1" dirty="0">
                <a:solidFill>
                  <a:srgbClr val="6CB255"/>
                </a:solidFill>
              </a:rPr>
              <a:t>Continuous Spectrum and Line Spectra from Different Elements. </a:t>
            </a:r>
            <a:r>
              <a:rPr lang="en-US" sz="1600" dirty="0"/>
              <a:t>Each type of glowing gas (each element) produces its own unique pattern of lines, so the composition of a gas can be identified by its spectrum. The spectra of sodium, hydrogen, calcium, and mercury gases are shown here.</a:t>
            </a:r>
          </a:p>
        </p:txBody>
      </p:sp>
      <p:pic>
        <p:nvPicPr>
          <p:cNvPr id="5122" name="Picture 2" descr="Emission line spectra from different chemical elements. This figure has 5 rows, the first of which is a continuous color spectrum, with a wavelength scale above given in Angstroms, from 4000 to 7400. Below are four spectra, each are black with just a few narrow vertical colored lines corresponding to the colors in the wavelength scale. The first spectrum is that of sodium (Na) with about 8 lines, below that is the spectrum of hydrogen (H) with 4 lines, then calcium (Ca) and lastly mercury (Hg), each with over 10 lines. The more complex the element, the more lines will appear in its spectrum.">
            <a:extLst>
              <a:ext uri="{FF2B5EF4-FFF2-40B4-BE49-F238E27FC236}">
                <a16:creationId xmlns:a16="http://schemas.microsoft.com/office/drawing/2014/main" id="{ABAFCF30-60B5-4CF0-858F-4FA27DD8F08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211853" y="28853"/>
            <a:ext cx="5954810" cy="351333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AA636DAD-EBDD-49BF-A0BB-C82B2BECDC52}"/>
              </a:ext>
            </a:extLst>
          </p:cNvPr>
          <p:cNvSpPr>
            <a:spLocks noGrp="1"/>
          </p:cNvSpPr>
          <p:nvPr>
            <p:ph type="title"/>
          </p:nvPr>
        </p:nvSpPr>
        <p:spPr>
          <a:xfrm>
            <a:off x="121328" y="201507"/>
            <a:ext cx="4699247" cy="659535"/>
          </a:xfrm>
        </p:spPr>
        <p:txBody>
          <a:bodyPr>
            <a:normAutofit fontScale="90000"/>
          </a:bodyPr>
          <a:lstStyle/>
          <a:p>
            <a:r>
              <a:rPr lang="en-US" dirty="0">
                <a:solidFill>
                  <a:schemeClr val="bg1">
                    <a:lumMod val="65000"/>
                  </a:schemeClr>
                </a:solidFill>
              </a:rPr>
              <a:t>The Value of Stellar Spectra</a:t>
            </a:r>
          </a:p>
        </p:txBody>
      </p:sp>
      <p:sp>
        <p:nvSpPr>
          <p:cNvPr id="13" name="TextBox 12">
            <a:extLst>
              <a:ext uri="{FF2B5EF4-FFF2-40B4-BE49-F238E27FC236}">
                <a16:creationId xmlns:a16="http://schemas.microsoft.com/office/drawing/2014/main" id="{3EF74CA2-3A3F-4671-A12F-878FD4280C80}"/>
              </a:ext>
            </a:extLst>
          </p:cNvPr>
          <p:cNvSpPr txBox="1"/>
          <p:nvPr/>
        </p:nvSpPr>
        <p:spPr>
          <a:xfrm>
            <a:off x="121328" y="1029023"/>
            <a:ext cx="2687714" cy="400110"/>
          </a:xfrm>
          <a:prstGeom prst="rect">
            <a:avLst/>
          </a:prstGeom>
          <a:noFill/>
        </p:spPr>
        <p:txBody>
          <a:bodyPr wrap="square">
            <a:spAutoFit/>
          </a:bodyPr>
          <a:lstStyle/>
          <a:p>
            <a:r>
              <a:rPr lang="en-US" sz="2000" b="1" dirty="0"/>
              <a:t>Emission Spectrum</a:t>
            </a:r>
          </a:p>
        </p:txBody>
      </p:sp>
      <p:sp>
        <p:nvSpPr>
          <p:cNvPr id="15" name="TextBox 14">
            <a:extLst>
              <a:ext uri="{FF2B5EF4-FFF2-40B4-BE49-F238E27FC236}">
                <a16:creationId xmlns:a16="http://schemas.microsoft.com/office/drawing/2014/main" id="{3569159D-2B17-42FC-B0AF-F1EE9DE61396}"/>
              </a:ext>
            </a:extLst>
          </p:cNvPr>
          <p:cNvSpPr txBox="1"/>
          <p:nvPr/>
        </p:nvSpPr>
        <p:spPr>
          <a:xfrm>
            <a:off x="268549" y="1437144"/>
            <a:ext cx="5626224" cy="1200329"/>
          </a:xfrm>
          <a:prstGeom prst="rect">
            <a:avLst/>
          </a:prstGeom>
          <a:noFill/>
        </p:spPr>
        <p:txBody>
          <a:bodyPr wrap="square">
            <a:spAutoFit/>
          </a:bodyPr>
          <a:lstStyle/>
          <a:p>
            <a:r>
              <a:rPr lang="en-US" dirty="0"/>
              <a:t>When the gases were heated, a spectrometer revealed no continuous spectrum, but several separate bright lines. That is, these hot gases emitted light only at certain specific wavelengths or colors.</a:t>
            </a:r>
          </a:p>
        </p:txBody>
      </p:sp>
      <p:sp>
        <p:nvSpPr>
          <p:cNvPr id="17" name="TextBox 16">
            <a:extLst>
              <a:ext uri="{FF2B5EF4-FFF2-40B4-BE49-F238E27FC236}">
                <a16:creationId xmlns:a16="http://schemas.microsoft.com/office/drawing/2014/main" id="{9EF9D871-AA63-477B-BDA4-FEC3A9711E0D}"/>
              </a:ext>
            </a:extLst>
          </p:cNvPr>
          <p:cNvSpPr txBox="1"/>
          <p:nvPr/>
        </p:nvSpPr>
        <p:spPr>
          <a:xfrm>
            <a:off x="268548" y="2719270"/>
            <a:ext cx="5711599" cy="1877437"/>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Each particular gas can absorb or emit only certain wavelengths of the light peculiar to that gas.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The temperature determines whether the lines are bright or dark (whether light is absorbed or emitted), but the wavelengths of the lines for any element are the same in either case.</a:t>
            </a:r>
          </a:p>
        </p:txBody>
      </p:sp>
      <p:sp>
        <p:nvSpPr>
          <p:cNvPr id="19" name="TextBox 18">
            <a:extLst>
              <a:ext uri="{FF2B5EF4-FFF2-40B4-BE49-F238E27FC236}">
                <a16:creationId xmlns:a16="http://schemas.microsoft.com/office/drawing/2014/main" id="{B56592A5-2BE8-4D1B-A75C-8795EAC26553}"/>
              </a:ext>
            </a:extLst>
          </p:cNvPr>
          <p:cNvSpPr txBox="1"/>
          <p:nvPr/>
        </p:nvSpPr>
        <p:spPr>
          <a:xfrm>
            <a:off x="245245" y="4678504"/>
            <a:ext cx="11299055" cy="1877437"/>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Only by understanding what the stars were made of could astronomers begin to form theories about what made them shine and how they evolved.</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In 1860, German physicist Gustav Kirchhoff used spectroscopy to identify an element in the Sun when he found the spectral signature of sodium gas. Astronomers later found many other chemical elements in the Sun and stars. In fact, the element helium was found first in the Sun from its spectrum and only later identified on Earth. (The word “helium” comes from </a:t>
            </a:r>
            <a:r>
              <a:rPr lang="en-US" dirty="0" err="1"/>
              <a:t>helios</a:t>
            </a:r>
            <a:r>
              <a:rPr lang="en-US" dirty="0"/>
              <a:t>, the Greek name for the Sun.)</a:t>
            </a:r>
          </a:p>
        </p:txBody>
      </p:sp>
    </p:spTree>
    <p:extLst>
      <p:ext uri="{BB962C8B-B14F-4D97-AF65-F5344CB8AC3E}">
        <p14:creationId xmlns:p14="http://schemas.microsoft.com/office/powerpoint/2010/main" val="1896955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E79B-1677-403F-B6B0-11C2925DCEF6}"/>
              </a:ext>
            </a:extLst>
          </p:cNvPr>
          <p:cNvSpPr>
            <a:spLocks noGrp="1"/>
          </p:cNvSpPr>
          <p:nvPr>
            <p:ph type="title"/>
          </p:nvPr>
        </p:nvSpPr>
        <p:spPr/>
        <p:txBody>
          <a:bodyPr/>
          <a:lstStyle/>
          <a:p>
            <a:r>
              <a:rPr lang="en-US" dirty="0"/>
              <a:t>Reference materials….</a:t>
            </a:r>
          </a:p>
        </p:txBody>
      </p:sp>
    </p:spTree>
    <p:extLst>
      <p:ext uri="{BB962C8B-B14F-4D97-AF65-F5344CB8AC3E}">
        <p14:creationId xmlns:p14="http://schemas.microsoft.com/office/powerpoint/2010/main" val="36639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An image of the sun in ultraviolet light."/>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18938" t="2014" r="24660" b="2303"/>
          <a:stretch/>
        </p:blipFill>
        <p:spPr>
          <a:xfrm>
            <a:off x="7448366" y="179773"/>
            <a:ext cx="4456590" cy="3249227"/>
          </a:xfrm>
        </p:spPr>
      </p:pic>
      <p:sp>
        <p:nvSpPr>
          <p:cNvPr id="7" name="Text Placeholder 6"/>
          <p:cNvSpPr>
            <a:spLocks noGrp="1"/>
          </p:cNvSpPr>
          <p:nvPr>
            <p:ph type="body" sz="quarter" idx="14"/>
          </p:nvPr>
        </p:nvSpPr>
        <p:spPr>
          <a:xfrm>
            <a:off x="444062" y="1098334"/>
            <a:ext cx="6658701" cy="3362829"/>
          </a:xfrm>
        </p:spPr>
        <p:txBody>
          <a:bodyPr>
            <a:noAutofit/>
          </a:bodyPr>
          <a:lstStyle/>
          <a:p>
            <a:r>
              <a:rPr lang="en-US" sz="1800" dirty="0"/>
              <a:t> </a:t>
            </a:r>
            <a:r>
              <a:rPr lang="en-US" sz="1800" b="1" dirty="0">
                <a:solidFill>
                  <a:srgbClr val="6CB255"/>
                </a:solidFill>
              </a:rPr>
              <a:t>Our Sun in Ultraviolet Light </a:t>
            </a:r>
            <a:r>
              <a:rPr lang="en-US" sz="1800" dirty="0"/>
              <a:t>This photograph of the Sun was taken at several different wavelengths of ultraviolet, which our eyes cannot see, and then color coded so it reveals activity in our Sun’s atmosphere that cannot be observed in visible light. This is why it is important to observe the Sun and other astronomical objects in wavelengths other than the visible band of the spectrum. This image was taken by a satellite from above Earth’s atmosphere, which is necessary since Earth’s atmosphere absorbs much of the ultraviolet light coming from space. </a:t>
            </a:r>
            <a:r>
              <a:rPr lang="en-US" sz="1400" dirty="0"/>
              <a:t>(credit: modification of work by NASA)</a:t>
            </a:r>
          </a:p>
        </p:txBody>
      </p:sp>
      <p:sp>
        <p:nvSpPr>
          <p:cNvPr id="9" name="TextBox 8">
            <a:extLst>
              <a:ext uri="{FF2B5EF4-FFF2-40B4-BE49-F238E27FC236}">
                <a16:creationId xmlns:a16="http://schemas.microsoft.com/office/drawing/2014/main" id="{41BF15D2-919C-4B60-8C31-0C5F9126DDC6}"/>
              </a:ext>
            </a:extLst>
          </p:cNvPr>
          <p:cNvSpPr txBox="1"/>
          <p:nvPr/>
        </p:nvSpPr>
        <p:spPr>
          <a:xfrm>
            <a:off x="444062" y="4284981"/>
            <a:ext cx="10788072" cy="2031325"/>
          </a:xfrm>
          <a:prstGeom prst="rect">
            <a:avLst/>
          </a:prstGeom>
          <a:noFill/>
        </p:spPr>
        <p:txBody>
          <a:bodyPr wrap="square">
            <a:spAutoFit/>
          </a:bodyPr>
          <a:lstStyle/>
          <a:p>
            <a:r>
              <a:rPr lang="en-US" dirty="0"/>
              <a:t>The nearest star is so far away that the fastest spacecraft humans have built would take almost 100,000 years to get there. Yet, we want to know what material this star is composed of and how it differs from our own Sun. How can we learn about the chemical makeup of stars that we cannot visit?</a:t>
            </a:r>
          </a:p>
          <a:p>
            <a:endParaRPr lang="en-US" dirty="0"/>
          </a:p>
          <a:p>
            <a:r>
              <a:rPr lang="en-US" dirty="0"/>
              <a:t>Even light, which travels at a speed of 300,000 kilometers per second (km/s), takes more than 4 years to reach us from the nearest star. If we want to learn about the Sun and stars, we must rely on techniques that allow us to analyze them from a distance.</a:t>
            </a:r>
          </a:p>
        </p:txBody>
      </p:sp>
      <p:sp>
        <p:nvSpPr>
          <p:cNvPr id="6" name="Title 5">
            <a:extLst>
              <a:ext uri="{FF2B5EF4-FFF2-40B4-BE49-F238E27FC236}">
                <a16:creationId xmlns:a16="http://schemas.microsoft.com/office/drawing/2014/main" id="{CF1A1832-5B38-4CEC-A902-8E07BC2157F0}"/>
              </a:ext>
            </a:extLst>
          </p:cNvPr>
          <p:cNvSpPr>
            <a:spLocks noGrp="1"/>
          </p:cNvSpPr>
          <p:nvPr>
            <p:ph type="title"/>
          </p:nvPr>
        </p:nvSpPr>
        <p:spPr>
          <a:xfrm>
            <a:off x="467199" y="241327"/>
            <a:ext cx="4276436" cy="659535"/>
          </a:xfrm>
        </p:spPr>
        <p:txBody>
          <a:bodyPr/>
          <a:lstStyle/>
          <a:p>
            <a:r>
              <a:rPr lang="en-US" dirty="0"/>
              <a:t>Thinking ahead….</a:t>
            </a:r>
          </a:p>
        </p:txBody>
      </p:sp>
    </p:spTree>
    <p:extLst>
      <p:ext uri="{BB962C8B-B14F-4D97-AF65-F5344CB8AC3E}">
        <p14:creationId xmlns:p14="http://schemas.microsoft.com/office/powerpoint/2010/main" val="391387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56839" y="1630"/>
            <a:ext cx="10750549" cy="659535"/>
          </a:xfrm>
        </p:spPr>
        <p:txBody>
          <a:bodyPr/>
          <a:lstStyle/>
          <a:p>
            <a:r>
              <a:rPr lang="en-US" dirty="0"/>
              <a:t>The Rainbow</a:t>
            </a:r>
          </a:p>
        </p:txBody>
      </p:sp>
      <p:sp>
        <p:nvSpPr>
          <p:cNvPr id="7" name="Text Placeholder 6"/>
          <p:cNvSpPr>
            <a:spLocks noGrp="1"/>
          </p:cNvSpPr>
          <p:nvPr>
            <p:ph type="body" sz="quarter" idx="14"/>
          </p:nvPr>
        </p:nvSpPr>
        <p:spPr>
          <a:xfrm>
            <a:off x="3532018" y="2577332"/>
            <a:ext cx="8479469" cy="1166382"/>
          </a:xfrm>
        </p:spPr>
        <p:txBody>
          <a:bodyPr>
            <a:normAutofit/>
          </a:bodyPr>
          <a:lstStyle/>
          <a:p>
            <a:r>
              <a:rPr lang="en-US" sz="1600" b="1" dirty="0">
                <a:solidFill>
                  <a:srgbClr val="6CB255"/>
                </a:solidFill>
              </a:rPr>
              <a:t>Rainbow Refraction.</a:t>
            </a:r>
            <a:r>
              <a:rPr lang="en-US" sz="1600" dirty="0"/>
              <a:t> </a:t>
            </a:r>
            <a:r>
              <a:rPr lang="en-US" sz="1600" dirty="0">
                <a:solidFill>
                  <a:srgbClr val="6CB255"/>
                </a:solidFill>
              </a:rPr>
              <a:t>(a) </a:t>
            </a:r>
            <a:r>
              <a:rPr lang="en-US" sz="1600" dirty="0"/>
              <a:t>This diagram shows how light from the Sun, which is located behind the observer, can be refracted by raindrops to produce </a:t>
            </a:r>
            <a:r>
              <a:rPr lang="en-US" sz="1600" dirty="0">
                <a:solidFill>
                  <a:srgbClr val="6CB255"/>
                </a:solidFill>
              </a:rPr>
              <a:t>(b)</a:t>
            </a:r>
            <a:r>
              <a:rPr lang="en-US" sz="1600" dirty="0"/>
              <a:t> a rainbow. </a:t>
            </a:r>
            <a:r>
              <a:rPr lang="en-US" sz="1600" dirty="0">
                <a:solidFill>
                  <a:srgbClr val="6CB255"/>
                </a:solidFill>
              </a:rPr>
              <a:t>(c)</a:t>
            </a:r>
            <a:r>
              <a:rPr lang="en-US" sz="1600" dirty="0"/>
              <a:t> Refraction separates white light into its component colors.</a:t>
            </a:r>
          </a:p>
        </p:txBody>
      </p:sp>
      <p:pic>
        <p:nvPicPr>
          <p:cNvPr id="4098" name="Picture 2" descr="Refraction of sunlight by raindrops to produce a rainbow. There are three portions of this figure. Part (a) depicts an observer looking at a rainbow, with parallel lines of light from the Sun striking the rainbow from the left. These lines are refracted at an angle, theta, back to the observer, who is below and to the left of the rainbow. Part (b) shows a color photograph of a real rainbow in a cloudy sky over a lake. Part (c) shows schematically the refraction of light within a raindrop. Sunlight enters the round droplet from the left. The sunlight is refracted into a spectrum as it crosses from the air into the water, which is then reflected from the back of the droplet (on the right in the diagram) and the spectrum of color then exits the droplet at nearly the same direction from which it entered the drop.">
            <a:extLst>
              <a:ext uri="{FF2B5EF4-FFF2-40B4-BE49-F238E27FC236}">
                <a16:creationId xmlns:a16="http://schemas.microsoft.com/office/drawing/2014/main" id="{21468ACD-1B65-4665-8B9A-6F9F5A3DB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018" y="79806"/>
            <a:ext cx="8572500" cy="2419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26894A-3528-47C2-8778-D6EEA185B764}"/>
              </a:ext>
            </a:extLst>
          </p:cNvPr>
          <p:cNvSpPr txBox="1"/>
          <p:nvPr/>
        </p:nvSpPr>
        <p:spPr>
          <a:xfrm>
            <a:off x="232299" y="3633977"/>
            <a:ext cx="11727402" cy="3046988"/>
          </a:xfrm>
          <a:prstGeom prst="rect">
            <a:avLst/>
          </a:prstGeom>
          <a:noFill/>
        </p:spPr>
        <p:txBody>
          <a:bodyPr wrap="square">
            <a:spAutoFit/>
          </a:bodyPr>
          <a:lstStyle/>
          <a:p>
            <a:pPr algn="just"/>
            <a:r>
              <a:rPr lang="en-US" sz="1600" dirty="0"/>
              <a:t>Rainbows are an excellent illustration of the dispersion of sunlight. The raindrops act like little prisms and break white light into the spectrum of colors. Suppose a ray of sunlight encounters a raindrop and passes into it. The light changes direction—is refracted—when it passes from air to water; the blue and violet light are refracted more than the red. Some of the light is then reflected at the backside of the drop and reemerges from the front, where it is again refracted. As a result, the white light is spread out into a rainbow of colors.</a:t>
            </a:r>
          </a:p>
          <a:p>
            <a:pPr algn="just"/>
            <a:endParaRPr lang="en-US" sz="1600" dirty="0"/>
          </a:p>
          <a:p>
            <a:pPr algn="just"/>
            <a:r>
              <a:rPr lang="en-US" sz="1600" dirty="0"/>
              <a:t>Note that violet light lies above the red light after it emerges from the raindrop. When you look at a rainbow, however, the red light is higher in the sky. Why? If the observer looks at a raindrop that is high in the sky, the violet light passes over her head and the red light enters her eye. Similarly, if the observer looks at a raindrop that is low in the sky, the violet light reaches her eye and the drop appears violet, whereas the red light from that same drop strikes the ground and is not seen. Colors of intermediate wavelengths are refracted to the eye by drops that are intermediate in altitude between the drops that appear violet and the ones that appear red. Thus, a single rainbow always has red on the outside and violet on the inside.</a:t>
            </a:r>
          </a:p>
        </p:txBody>
      </p:sp>
    </p:spTree>
    <p:extLst>
      <p:ext uri="{BB962C8B-B14F-4D97-AF65-F5344CB8AC3E}">
        <p14:creationId xmlns:p14="http://schemas.microsoft.com/office/powerpoint/2010/main" val="3031996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63370" y="383370"/>
            <a:ext cx="3935767" cy="659535"/>
          </a:xfrm>
        </p:spPr>
        <p:txBody>
          <a:bodyPr>
            <a:normAutofit fontScale="90000"/>
          </a:bodyPr>
          <a:lstStyle/>
          <a:p>
            <a:r>
              <a:rPr lang="en-US" dirty="0"/>
              <a:t>The Structure of the Atom</a:t>
            </a:r>
          </a:p>
        </p:txBody>
      </p:sp>
      <p:sp>
        <p:nvSpPr>
          <p:cNvPr id="7" name="Text Placeholder 6"/>
          <p:cNvSpPr>
            <a:spLocks noGrp="1"/>
          </p:cNvSpPr>
          <p:nvPr>
            <p:ph type="body" sz="quarter" idx="14"/>
          </p:nvPr>
        </p:nvSpPr>
        <p:spPr>
          <a:xfrm>
            <a:off x="5036057" y="3006304"/>
            <a:ext cx="6681618" cy="2488973"/>
          </a:xfrm>
        </p:spPr>
        <p:txBody>
          <a:bodyPr>
            <a:noAutofit/>
          </a:bodyPr>
          <a:lstStyle/>
          <a:p>
            <a:r>
              <a:rPr lang="en-US" sz="1100" b="1" dirty="0">
                <a:solidFill>
                  <a:srgbClr val="6CB255"/>
                </a:solidFill>
              </a:rPr>
              <a:t>Rutherford’s Experiment.</a:t>
            </a:r>
          </a:p>
          <a:p>
            <a:pPr marL="228600" indent="-228600">
              <a:buAutoNum type="alphaLcParenBoth"/>
            </a:pPr>
            <a:r>
              <a:rPr lang="en-US" sz="1100" dirty="0"/>
              <a:t>When Rutherford allowed α particles from a radioactive source to strike a target of gold foil, he found that, although most of them went straight through, some rebounded back in the direction from which they came.</a:t>
            </a:r>
          </a:p>
          <a:p>
            <a:pPr marL="228600" indent="-228600">
              <a:buAutoNum type="alphaLcParenBoth"/>
            </a:pPr>
            <a:r>
              <a:rPr lang="en-US" sz="1100" dirty="0"/>
              <a:t>From this experiment, he concluded that the atom must be constructed like a miniature solar system, with the positive charge concentrated in the nucleus and the negative charge orbiting in the large volume around the nucleus. Note that this drawing is not to scale; the electron orbits are much larger relative to the size of the nucleus.</a:t>
            </a:r>
          </a:p>
        </p:txBody>
      </p:sp>
      <p:pic>
        <p:nvPicPr>
          <p:cNvPr id="6146" name="Picture 2" descr="Rutherford’s Experiment. This figure presents a schematic representation of the experimental apparatus, and a model of an atom. In (a), on the left, is a box which is the source of the α-particles. The beam of particles leaves the source in a straight line to a thin gold foil. The gold foil is nearly completely surrounded by a circular screen which detects α-particles. Most of the beam passes straight though the foil, but a few are slightly deflected to the left or right of the foil. Even fewer are reflected nearly straight back to the emitter. Part (b) shows a simplified model of an atom. It shows a nucleus of protons and neutrons, surrounded by three orbiting electrons, each in a different circular orbit around the nucleus.">
            <a:extLst>
              <a:ext uri="{FF2B5EF4-FFF2-40B4-BE49-F238E27FC236}">
                <a16:creationId xmlns:a16="http://schemas.microsoft.com/office/drawing/2014/main" id="{B63B3F0E-22F9-4A01-A38E-E9F4A6AFE91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78531" y="133397"/>
            <a:ext cx="7396671" cy="2650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C09FC-3B6B-4318-ABC5-823E36E6919A}"/>
              </a:ext>
            </a:extLst>
          </p:cNvPr>
          <p:cNvSpPr txBox="1"/>
          <p:nvPr/>
        </p:nvSpPr>
        <p:spPr>
          <a:xfrm>
            <a:off x="394425" y="1436643"/>
            <a:ext cx="3804712" cy="3139321"/>
          </a:xfrm>
          <a:prstGeom prst="rect">
            <a:avLst/>
          </a:prstGeom>
          <a:noFill/>
        </p:spPr>
        <p:txBody>
          <a:bodyPr wrap="square">
            <a:spAutoFit/>
          </a:bodyPr>
          <a:lstStyle/>
          <a:p>
            <a:r>
              <a:rPr lang="en-US" dirty="0"/>
              <a:t>The idea that matter is composed of tiny particles called atoms is at least 25 centuries old. It took until the twentieth century, however, for scientists to invent instruments that permitted them to probe inside an atom and find that it is not, as had been thought, hard and indivisible. Instead, the atom is a complex structure composed of still smaller particles.</a:t>
            </a:r>
          </a:p>
        </p:txBody>
      </p:sp>
      <p:sp>
        <p:nvSpPr>
          <p:cNvPr id="11" name="TextBox 10">
            <a:extLst>
              <a:ext uri="{FF2B5EF4-FFF2-40B4-BE49-F238E27FC236}">
                <a16:creationId xmlns:a16="http://schemas.microsoft.com/office/drawing/2014/main" id="{323942D5-4B19-443C-97DD-AAF2224AD569}"/>
              </a:ext>
            </a:extLst>
          </p:cNvPr>
          <p:cNvSpPr txBox="1"/>
          <p:nvPr/>
        </p:nvSpPr>
        <p:spPr>
          <a:xfrm>
            <a:off x="394425" y="4798694"/>
            <a:ext cx="11492774" cy="646331"/>
          </a:xfrm>
          <a:prstGeom prst="rect">
            <a:avLst/>
          </a:prstGeom>
          <a:noFill/>
        </p:spPr>
        <p:txBody>
          <a:bodyPr wrap="square">
            <a:spAutoFit/>
          </a:bodyPr>
          <a:lstStyle/>
          <a:p>
            <a:r>
              <a:rPr lang="en-US" dirty="0"/>
              <a:t>Because an atom in its normal state is electrically neutral, each electron in an atom must be balanced by the same amount of positive charge.</a:t>
            </a:r>
          </a:p>
        </p:txBody>
      </p:sp>
      <p:sp>
        <p:nvSpPr>
          <p:cNvPr id="13" name="TextBox 12">
            <a:extLst>
              <a:ext uri="{FF2B5EF4-FFF2-40B4-BE49-F238E27FC236}">
                <a16:creationId xmlns:a16="http://schemas.microsoft.com/office/drawing/2014/main" id="{0BB02FAF-DD3A-43B8-8E40-EBC150864EE1}"/>
              </a:ext>
            </a:extLst>
          </p:cNvPr>
          <p:cNvSpPr txBox="1"/>
          <p:nvPr/>
        </p:nvSpPr>
        <p:spPr>
          <a:xfrm>
            <a:off x="376668" y="5495277"/>
            <a:ext cx="11341007" cy="923330"/>
          </a:xfrm>
          <a:prstGeom prst="rect">
            <a:avLst/>
          </a:prstGeom>
          <a:noFill/>
        </p:spPr>
        <p:txBody>
          <a:bodyPr wrap="square">
            <a:spAutoFit/>
          </a:bodyPr>
          <a:lstStyle/>
          <a:p>
            <a:r>
              <a:rPr lang="en-US" dirty="0"/>
              <a:t>When a positively charged alpha particle strikes a nucleus, it reverses direction, much as a cue ball reverses direction when it strikes another billiard ball. Rutherford’s model placed the other type of charge—the negative electrons—in orbit around this nucleus.</a:t>
            </a:r>
          </a:p>
        </p:txBody>
      </p:sp>
    </p:spTree>
    <p:extLst>
      <p:ext uri="{BB962C8B-B14F-4D97-AF65-F5344CB8AC3E}">
        <p14:creationId xmlns:p14="http://schemas.microsoft.com/office/powerpoint/2010/main" val="2689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09601" y="241327"/>
            <a:ext cx="4548326" cy="659535"/>
          </a:xfrm>
        </p:spPr>
        <p:txBody>
          <a:bodyPr/>
          <a:lstStyle/>
          <a:p>
            <a:r>
              <a:rPr lang="en-US" dirty="0"/>
              <a:t>The Atomic Nucleus</a:t>
            </a:r>
          </a:p>
        </p:txBody>
      </p:sp>
      <p:sp>
        <p:nvSpPr>
          <p:cNvPr id="7" name="Text Placeholder 6"/>
          <p:cNvSpPr>
            <a:spLocks noGrp="1"/>
          </p:cNvSpPr>
          <p:nvPr>
            <p:ph type="body" sz="quarter" idx="14"/>
          </p:nvPr>
        </p:nvSpPr>
        <p:spPr>
          <a:xfrm>
            <a:off x="7472348" y="3580126"/>
            <a:ext cx="4719652" cy="3033738"/>
          </a:xfrm>
        </p:spPr>
        <p:txBody>
          <a:bodyPr>
            <a:noAutofit/>
          </a:bodyPr>
          <a:lstStyle/>
          <a:p>
            <a:r>
              <a:rPr lang="en-US" sz="1600" b="1" dirty="0">
                <a:solidFill>
                  <a:srgbClr val="6CB255"/>
                </a:solidFill>
              </a:rPr>
              <a:t>Hydrogen Atom. </a:t>
            </a:r>
            <a:r>
              <a:rPr lang="en-US" sz="1600" dirty="0"/>
              <a:t>This is a schematic diagram of a hydrogen atom in its lowest energy state, also called the ground state. The proton and electron have equal but opposite charges, which exert an electromagnetic force that binds the hydrogen atom together. In the illustration, the size of the particles is exaggerated so that you can see them; they are not to scale. They are also shown much closer than they would actually be as it would take more than an entire page to show their actual distance to scale.</a:t>
            </a:r>
          </a:p>
        </p:txBody>
      </p:sp>
      <p:pic>
        <p:nvPicPr>
          <p:cNvPr id="6" name="Picture 5">
            <a:extLst>
              <a:ext uri="{FF2B5EF4-FFF2-40B4-BE49-F238E27FC236}">
                <a16:creationId xmlns:a16="http://schemas.microsoft.com/office/drawing/2014/main" id="{99BCE271-0E4E-422C-9B99-588949345235}"/>
              </a:ext>
            </a:extLst>
          </p:cNvPr>
          <p:cNvPicPr>
            <a:picLocks noChangeAspect="1"/>
          </p:cNvPicPr>
          <p:nvPr/>
        </p:nvPicPr>
        <p:blipFill>
          <a:blip r:embed="rId2"/>
          <a:stretch>
            <a:fillRect/>
          </a:stretch>
        </p:blipFill>
        <p:spPr>
          <a:xfrm>
            <a:off x="7589852" y="87411"/>
            <a:ext cx="3992547" cy="3341589"/>
          </a:xfrm>
          <a:prstGeom prst="rect">
            <a:avLst/>
          </a:prstGeom>
        </p:spPr>
      </p:pic>
      <p:sp>
        <p:nvSpPr>
          <p:cNvPr id="9" name="TextBox 8">
            <a:extLst>
              <a:ext uri="{FF2B5EF4-FFF2-40B4-BE49-F238E27FC236}">
                <a16:creationId xmlns:a16="http://schemas.microsoft.com/office/drawing/2014/main" id="{70BD3004-F37F-4870-BF89-E8F4FE88EB94}"/>
              </a:ext>
            </a:extLst>
          </p:cNvPr>
          <p:cNvSpPr txBox="1"/>
          <p:nvPr/>
        </p:nvSpPr>
        <p:spPr>
          <a:xfrm>
            <a:off x="339570" y="1515330"/>
            <a:ext cx="6094520" cy="3139321"/>
          </a:xfrm>
          <a:prstGeom prst="rect">
            <a:avLst/>
          </a:prstGeom>
          <a:noFill/>
        </p:spPr>
        <p:txBody>
          <a:bodyPr wrap="square">
            <a:spAutoFit/>
          </a:bodyPr>
          <a:lstStyle/>
          <a:p>
            <a:r>
              <a:rPr lang="en-US" dirty="0"/>
              <a:t>The simplest possible atom (and the most common one in the Sun and stars) is hydrogen. The nucleus of ordinary hydrogen contains a single proton. Moving around this proton is a single electron. The mass of an electron is nearly 2000 times smaller than the mass of a proton; the electron carries an amount of charge exactly equal to that of the proton but opposite in sign (Figure 5.15). Opposite charges attract each other, so it is an electromagnetic force that holds the proton and electron together, just as gravity is the force that keeps planets in orbit around the Sun.</a:t>
            </a:r>
          </a:p>
        </p:txBody>
      </p:sp>
    </p:spTree>
    <p:extLst>
      <p:ext uri="{BB962C8B-B14F-4D97-AF65-F5344CB8AC3E}">
        <p14:creationId xmlns:p14="http://schemas.microsoft.com/office/powerpoint/2010/main" val="2503223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Helium </a:t>
            </a:r>
          </a:p>
        </p:txBody>
      </p:sp>
      <p:sp>
        <p:nvSpPr>
          <p:cNvPr id="7" name="Text Placeholder 6"/>
          <p:cNvSpPr>
            <a:spLocks noGrp="1"/>
          </p:cNvSpPr>
          <p:nvPr>
            <p:ph type="body" sz="quarter" idx="14"/>
          </p:nvPr>
        </p:nvSpPr>
        <p:spPr>
          <a:xfrm>
            <a:off x="7013359" y="3677600"/>
            <a:ext cx="4595365" cy="2243806"/>
          </a:xfrm>
        </p:spPr>
        <p:txBody>
          <a:bodyPr>
            <a:normAutofit/>
          </a:bodyPr>
          <a:lstStyle/>
          <a:p>
            <a:r>
              <a:rPr lang="en-US" sz="1600" b="1" dirty="0">
                <a:solidFill>
                  <a:srgbClr val="6CB255"/>
                </a:solidFill>
              </a:rPr>
              <a:t>Helium Atom. </a:t>
            </a:r>
            <a:r>
              <a:rPr lang="en-US" sz="1600" dirty="0"/>
              <a:t>Here we see a schematic diagram of a helium atom in its lowest energy state. Two protons are present in the nucleus of all helium atoms. In the most common variety of helium, the nucleus also contains two neutrons, which have nearly the same mass as the proton but carry no charge. Two electrons orbit the nucleus.</a:t>
            </a:r>
          </a:p>
        </p:txBody>
      </p:sp>
      <p:pic>
        <p:nvPicPr>
          <p:cNvPr id="7170" name="Picture 2" descr="Model of the Helium Atom. In the center of a circle are 4 dots representing the nucleus, 2 labeled “proton”, and 2 labeled “neutron”. The protons have “+” signs. On the perimeter of the circle are 2 dots labeled “electron”, and have “-“ signs. A distance from the nucleus to the orbit of the electrons is depicted, and given as 10-10 meters.">
            <a:extLst>
              <a:ext uri="{FF2B5EF4-FFF2-40B4-BE49-F238E27FC236}">
                <a16:creationId xmlns:a16="http://schemas.microsoft.com/office/drawing/2014/main" id="{0309DDF1-CE72-4A34-A098-98A4133F5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891" y="296812"/>
            <a:ext cx="4336557" cy="30918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10507C-F78B-4541-9D95-96EC424EFE79}"/>
              </a:ext>
            </a:extLst>
          </p:cNvPr>
          <p:cNvSpPr txBox="1"/>
          <p:nvPr/>
        </p:nvSpPr>
        <p:spPr>
          <a:xfrm>
            <a:off x="339570" y="1273568"/>
            <a:ext cx="5537447" cy="2031325"/>
          </a:xfrm>
          <a:prstGeom prst="rect">
            <a:avLst/>
          </a:prstGeom>
          <a:noFill/>
        </p:spPr>
        <p:txBody>
          <a:bodyPr wrap="square">
            <a:spAutoFit/>
          </a:bodyPr>
          <a:lstStyle/>
          <a:p>
            <a:r>
              <a:rPr lang="en-US" dirty="0"/>
              <a:t>Helium has two protons in its nucleus instead of the single proton that characterizes hydrogen. In addition, the helium nucleus contains two neutrons, particles with a mass comparable to that of the proton but with no electric charge. Moving around this nucleus are two electrons, so the total net charge of the helium atom is also zero.</a:t>
            </a:r>
          </a:p>
        </p:txBody>
      </p:sp>
      <p:sp>
        <p:nvSpPr>
          <p:cNvPr id="11" name="TextBox 10">
            <a:extLst>
              <a:ext uri="{FF2B5EF4-FFF2-40B4-BE49-F238E27FC236}">
                <a16:creationId xmlns:a16="http://schemas.microsoft.com/office/drawing/2014/main" id="{A16D6160-1576-4D90-B931-E7BD3BCC5E84}"/>
              </a:ext>
            </a:extLst>
          </p:cNvPr>
          <p:cNvSpPr txBox="1"/>
          <p:nvPr/>
        </p:nvSpPr>
        <p:spPr>
          <a:xfrm>
            <a:off x="339570" y="3433503"/>
            <a:ext cx="6094520" cy="2308324"/>
          </a:xfrm>
          <a:prstGeom prst="rect">
            <a:avLst/>
          </a:prstGeom>
          <a:noFill/>
        </p:spPr>
        <p:txBody>
          <a:bodyPr wrap="square">
            <a:spAutoFit/>
          </a:bodyPr>
          <a:lstStyle/>
          <a:p>
            <a:r>
              <a:rPr lang="en-US" dirty="0"/>
              <a:t>Any atom with six protons is the element carbon, with eight protons is oxygen, with 26 is iron, and with 92 is uranium. On Earth, a typical atom has the same number of electrons as protons, and these electrons follow complex orbital patterns around the nucleus. Deep inside stars, however, it is so hot that the electrons get loose from the nucleus and (as we shall see) lead separate yet productive lives.</a:t>
            </a:r>
          </a:p>
        </p:txBody>
      </p:sp>
    </p:spTree>
    <p:extLst>
      <p:ext uri="{BB962C8B-B14F-4D97-AF65-F5344CB8AC3E}">
        <p14:creationId xmlns:p14="http://schemas.microsoft.com/office/powerpoint/2010/main" val="281533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Hydrogen</a:t>
            </a:r>
          </a:p>
        </p:txBody>
      </p:sp>
      <p:sp>
        <p:nvSpPr>
          <p:cNvPr id="7" name="Text Placeholder 6"/>
          <p:cNvSpPr>
            <a:spLocks noGrp="1"/>
          </p:cNvSpPr>
          <p:nvPr>
            <p:ph type="body" sz="quarter" idx="14"/>
          </p:nvPr>
        </p:nvSpPr>
        <p:spPr>
          <a:xfrm>
            <a:off x="5894772" y="2153350"/>
            <a:ext cx="6193346" cy="1166382"/>
          </a:xfrm>
        </p:spPr>
        <p:txBody>
          <a:bodyPr>
            <a:normAutofit/>
          </a:bodyPr>
          <a:lstStyle/>
          <a:p>
            <a:r>
              <a:rPr lang="en-US" sz="1600" b="1" dirty="0">
                <a:solidFill>
                  <a:srgbClr val="6CB255"/>
                </a:solidFill>
              </a:rPr>
              <a:t>Isotopes of Hydrogen. </a:t>
            </a:r>
            <a:r>
              <a:rPr lang="en-US" sz="1600" dirty="0"/>
              <a:t>A single proton in the nucleus defines the atom to be hydrogen, but there may be zero, one, or two neutrons. The most common isotope of hydrogen is the one with only a single proton and no neutrons.</a:t>
            </a:r>
          </a:p>
        </p:txBody>
      </p:sp>
      <p:pic>
        <p:nvPicPr>
          <p:cNvPr id="6" name="Picture 5">
            <a:extLst>
              <a:ext uri="{FF2B5EF4-FFF2-40B4-BE49-F238E27FC236}">
                <a16:creationId xmlns:a16="http://schemas.microsoft.com/office/drawing/2014/main" id="{6AF57EEE-3284-48C3-A1EE-8AD05DBF2ADD}"/>
              </a:ext>
            </a:extLst>
          </p:cNvPr>
          <p:cNvPicPr>
            <a:picLocks noChangeAspect="1"/>
          </p:cNvPicPr>
          <p:nvPr/>
        </p:nvPicPr>
        <p:blipFill>
          <a:blip r:embed="rId2"/>
          <a:stretch>
            <a:fillRect/>
          </a:stretch>
        </p:blipFill>
        <p:spPr>
          <a:xfrm>
            <a:off x="5978503" y="3956"/>
            <a:ext cx="6213497" cy="2108929"/>
          </a:xfrm>
          <a:prstGeom prst="rect">
            <a:avLst/>
          </a:prstGeom>
        </p:spPr>
      </p:pic>
      <p:sp>
        <p:nvSpPr>
          <p:cNvPr id="9" name="TextBox 8">
            <a:extLst>
              <a:ext uri="{FF2B5EF4-FFF2-40B4-BE49-F238E27FC236}">
                <a16:creationId xmlns:a16="http://schemas.microsoft.com/office/drawing/2014/main" id="{992E4DC3-08E1-4C34-A552-6C2B45197441}"/>
              </a:ext>
            </a:extLst>
          </p:cNvPr>
          <p:cNvSpPr txBox="1"/>
          <p:nvPr/>
        </p:nvSpPr>
        <p:spPr>
          <a:xfrm>
            <a:off x="372839" y="1122921"/>
            <a:ext cx="5406524" cy="3970318"/>
          </a:xfrm>
          <a:prstGeom prst="rect">
            <a:avLst/>
          </a:prstGeom>
          <a:noFill/>
        </p:spPr>
        <p:txBody>
          <a:bodyPr wrap="square">
            <a:spAutoFit/>
          </a:bodyPr>
          <a:lstStyle/>
          <a:p>
            <a:r>
              <a:rPr lang="en-US" dirty="0"/>
              <a:t>The ratio of neutrons to protons increases as the number of protons increases, but each element is unique. The number of neutrons is not necessarily the same for all atoms of a given element. For example, most hydrogen atoms contain no neutrons at all. There are, however, hydrogen atoms that contain one proton and one neutron, and others that contain one proton and two neutrons. The various types of hydrogen nuclei with different numbers of neutrons are called isotopes of hydrogen, and all other elements have isotopes as well. You can think of isotopes as siblings in the same element “family”—closely related but with different characteristics and behaviors.</a:t>
            </a:r>
          </a:p>
        </p:txBody>
      </p:sp>
    </p:spTree>
    <p:extLst>
      <p:ext uri="{BB962C8B-B14F-4D97-AF65-F5344CB8AC3E}">
        <p14:creationId xmlns:p14="http://schemas.microsoft.com/office/powerpoint/2010/main" val="3414530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Bohr model of atom</a:t>
            </a:r>
          </a:p>
        </p:txBody>
      </p:sp>
      <p:pic>
        <p:nvPicPr>
          <p:cNvPr id="2" name="Picture Placeholder 1" descr="Image A is of Niels Bohr. Image B is of Max Planck."/>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108" r="-5108"/>
          <a:stretch>
            <a:fillRect/>
          </a:stretch>
        </p:blipFill>
        <p:spPr/>
      </p:pic>
      <p:sp>
        <p:nvSpPr>
          <p:cNvPr id="7" name="Text Placeholder 6"/>
          <p:cNvSpPr>
            <a:spLocks noGrp="1"/>
          </p:cNvSpPr>
          <p:nvPr>
            <p:ph type="body" sz="quarter" idx="14"/>
          </p:nvPr>
        </p:nvSpPr>
        <p:spPr/>
        <p:txBody>
          <a:bodyPr>
            <a:normAutofit/>
          </a:bodyPr>
          <a:lstStyle/>
          <a:p>
            <a:r>
              <a:rPr lang="en-US" sz="1600" b="1" dirty="0">
                <a:solidFill>
                  <a:srgbClr val="6CB255"/>
                </a:solidFill>
              </a:rPr>
              <a:t>Niels Bohr (1885–1962) and Max Planck (1858–1947).</a:t>
            </a:r>
            <a:r>
              <a:rPr lang="en-US" sz="1600" dirty="0"/>
              <a:t> </a:t>
            </a:r>
            <a:r>
              <a:rPr lang="en-US" sz="1600" dirty="0">
                <a:solidFill>
                  <a:srgbClr val="6CB255"/>
                </a:solidFill>
              </a:rPr>
              <a:t>(a)</a:t>
            </a:r>
            <a:r>
              <a:rPr lang="en-US" sz="1600" dirty="0"/>
              <a:t> Bohr, shown at his desk in this 1935 photograph, and </a:t>
            </a:r>
            <a:r>
              <a:rPr lang="en-US" sz="1600" dirty="0">
                <a:solidFill>
                  <a:srgbClr val="6CB255"/>
                </a:solidFill>
              </a:rPr>
              <a:t>(b)</a:t>
            </a:r>
            <a:r>
              <a:rPr lang="en-US" sz="1600" dirty="0"/>
              <a:t> Planck helped us understand the energy behavior of photons.</a:t>
            </a:r>
          </a:p>
        </p:txBody>
      </p:sp>
    </p:spTree>
    <p:extLst>
      <p:ext uri="{BB962C8B-B14F-4D97-AF65-F5344CB8AC3E}">
        <p14:creationId xmlns:p14="http://schemas.microsoft.com/office/powerpoint/2010/main" val="2657092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p:txBody>
          <a:bodyPr>
            <a:noAutofit/>
          </a:bodyPr>
          <a:lstStyle/>
          <a:p>
            <a:r>
              <a:rPr lang="en-US" sz="1490" b="1" dirty="0">
                <a:solidFill>
                  <a:srgbClr val="6CB255"/>
                </a:solidFill>
              </a:rPr>
              <a:t>Bohr Model for Hydrogen. </a:t>
            </a:r>
            <a:r>
              <a:rPr lang="en-US" sz="1490" dirty="0"/>
              <a:t>In this simplified model of a hydrogen atom, the concentric circles shown represent permitted orbits or energy levels. An electron in a hydrogen atom can only exist in one of these energy levels (or states). The closer the electron is to the nucleus, the more tightly bound the electron is to the nucleus. By absorbing energy, the electron can move to energy levels farther from the nucleus (and even escape if enough energy is absorbed).</a:t>
            </a:r>
          </a:p>
        </p:txBody>
      </p:sp>
      <p:pic>
        <p:nvPicPr>
          <p:cNvPr id="1026" name="Picture 2" descr="The Bohr Model of Hydrogen. This figure depicts five electron orbits surrounding the hydrogen nucleus (not shown). At the center is a small circle labelled n=1, then another larger circle for n=2, then n=3, n=4, and finally the largest circle n=5. An arrow is shown starting from n=4 going straight down to n=1 representing a violet spectral line. An arrow goes from n=3 to n=1 representing a blue-green spectral line, and finally an arrow goes from n=2 to n=1 depicting a red spectral line. There is no arrow from n=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35436" y="974606"/>
            <a:ext cx="6408480" cy="36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9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Energy-Level Diagram for Hydrogen and the Bohr Model for Hydrogen. The right hand side (a) of the figure shows the Bohr model with the Lyman, Balmer, and Paschen series illustrated. A small circle representing the nucleus is enclosed by a larger circle for orbit n=1, then another larger circle for n=2 and so on up to n=5. At the top of this diagram are 4 arrows starting at n=2, with one arrow going up to n=3, one to n=4 and one to n=5. As these arrows are moving away from the nucleus, they represent absorption of energy by the atom to move an electron up to each level. Next is the Lyman series, with arrows from each upper orbital pointing down to n=1. As these arrows are pointing toward the nucleus, energy is released from the atom as electrons “fall” from upper levels down to n=1. Finally, there is the Paschen series, with arrows from the upper levels all pointing down to n=3. Again, as these arrows point toward the nucleus, light is emitted as the electron moves closer to the nucleus. The left hand side (b) of the figure shows the movement of electrons from higher to lower energy levels, represented with arrows pointing downward. From left to right, Lyman series has the longest arrows, then Balmer series with arrows about half as long, then Paschen series with arrows about a fourth as long, then Bracket series with arrows about an eighth as lon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216" r="-2216"/>
          <a:stretch>
            <a:fillRect/>
          </a:stretch>
        </p:blipFill>
        <p:spPr>
          <a:xfrm>
            <a:off x="1287262" y="181354"/>
            <a:ext cx="9975234" cy="3500071"/>
          </a:xfrm>
        </p:spPr>
      </p:pic>
      <p:sp>
        <p:nvSpPr>
          <p:cNvPr id="7" name="Text Placeholder 6"/>
          <p:cNvSpPr>
            <a:spLocks noGrp="1"/>
          </p:cNvSpPr>
          <p:nvPr>
            <p:ph type="body" sz="quarter" idx="14"/>
          </p:nvPr>
        </p:nvSpPr>
        <p:spPr>
          <a:xfrm>
            <a:off x="720725" y="3938459"/>
            <a:ext cx="10750549" cy="2595505"/>
          </a:xfrm>
        </p:spPr>
        <p:txBody>
          <a:bodyPr>
            <a:noAutofit/>
          </a:bodyPr>
          <a:lstStyle/>
          <a:p>
            <a:r>
              <a:rPr lang="en-US" sz="1400" b="1" dirty="0">
                <a:solidFill>
                  <a:srgbClr val="6CB255"/>
                </a:solidFill>
              </a:rPr>
              <a:t>Energy-Level Diagrams for Hydrogen. </a:t>
            </a:r>
            <a:r>
              <a:rPr lang="en-US" sz="1400" dirty="0">
                <a:solidFill>
                  <a:srgbClr val="6CB255"/>
                </a:solidFill>
              </a:rPr>
              <a:t>(a) </a:t>
            </a:r>
            <a:r>
              <a:rPr lang="en-US" sz="1400" dirty="0"/>
              <a:t>Here we follow the emission or absorption of photons by a hydrogen atom according to the Bohr model. Several different series of spectral lines are shown, corresponding to transitions of electrons from or to certain allowed orbits. Each series of lines that terminates on a specific inner orbit is named for the physicist who studied it. At the top, for example, you see the Balmer series, and arrows show electrons jumping from the second orbit (</a:t>
            </a:r>
            <a:r>
              <a:rPr lang="en-US" sz="1400" i="1" dirty="0"/>
              <a:t>n</a:t>
            </a:r>
            <a:r>
              <a:rPr lang="en-US" sz="1400" dirty="0"/>
              <a:t> </a:t>
            </a:r>
            <a:r>
              <a:rPr lang="en-US" sz="1400" dirty="0">
                <a:latin typeface="Cambria Math"/>
                <a:cs typeface="Cambria Math"/>
              </a:rPr>
              <a:t>=</a:t>
            </a:r>
            <a:r>
              <a:rPr lang="en-US" sz="1400" dirty="0"/>
              <a:t> 2) to the third, fourth, fifth, and sixth orbits. Each time a “poor” electron from a lower level wants to rise to a higher position in life, it must absorb energy to do so. It can absorb the energy it needs from passing waves (or photons) of light. The next set of arrows (Lyman series) show electrons falling down to the first orbit from different (higher) levels. Each time a “rich” electron goes downward toward the nucleus, it can afford to give off (emit) some energy it no longer needs. (In this idealized diagram, the energy levels are shown equally spaced; in real life, they are not.) </a:t>
            </a:r>
            <a:r>
              <a:rPr lang="en-US" sz="1400" dirty="0">
                <a:solidFill>
                  <a:srgbClr val="6CB255"/>
                </a:solidFill>
              </a:rPr>
              <a:t>(b) </a:t>
            </a:r>
            <a:r>
              <a:rPr lang="en-US" sz="1400" dirty="0"/>
              <a:t>At higher and higher energy levels, the levels become more and more crowded together, approaching a limit. The region above the top line represents energies at which the atom is ionized (the electron is no longer attached to the atom). Each series of arrows represents electrons falling from higher levels to lower ones, releasing photons or waves of energy in the process.</a:t>
            </a:r>
          </a:p>
        </p:txBody>
      </p:sp>
    </p:spTree>
    <p:extLst>
      <p:ext uri="{BB962C8B-B14F-4D97-AF65-F5344CB8AC3E}">
        <p14:creationId xmlns:p14="http://schemas.microsoft.com/office/powerpoint/2010/main" val="3425769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Types of Spectra. On the left of this figure we see the continuous spectrum of a light source. This is a simple spectrum with all colors present from blue to red. The central portion of the figure shows a cloud of gas through which the light source passes. One resulting spectrum is the same continuous band of color as the light source alone, but with a few vertical black lines crossing the spectrum. These are the wavelengths of light absorbed by the gas the light has passed through. Another spectrum is mostly black, with just a few vertical lines of color. These colored lines are emitted by the gas itself."/>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933" r="-4933"/>
          <a:stretch>
            <a:fillRect/>
          </a:stretch>
        </p:blipFill>
        <p:spPr/>
      </p:pic>
      <p:sp>
        <p:nvSpPr>
          <p:cNvPr id="7" name="Text Placeholder 6"/>
          <p:cNvSpPr>
            <a:spLocks noGrp="1"/>
          </p:cNvSpPr>
          <p:nvPr>
            <p:ph type="body" sz="quarter" idx="14"/>
          </p:nvPr>
        </p:nvSpPr>
        <p:spPr/>
        <p:txBody>
          <a:bodyPr>
            <a:noAutofit/>
          </a:bodyPr>
          <a:lstStyle/>
          <a:p>
            <a:r>
              <a:rPr lang="en-US" sz="1450" b="1" dirty="0">
                <a:solidFill>
                  <a:srgbClr val="6CB255"/>
                </a:solidFill>
              </a:rPr>
              <a:t>Three Kinds of Spectra. </a:t>
            </a:r>
            <a:r>
              <a:rPr lang="en-US" sz="1450" dirty="0"/>
              <a:t>When we see a lightbulb or other source of continuous radiation, all the colors are present. When the continuous spectrum is seen through a thinner gas cloud, the cloud’s atoms produce absorption lines in the continuous spectrum. When the excited cloud is seen without the continuous source behind it, its atoms produce emission lines. We can learn which types of atoms are in the gas cloud from the pattern of absorption or emission lines.</a:t>
            </a:r>
          </a:p>
        </p:txBody>
      </p:sp>
    </p:spTree>
    <p:extLst>
      <p:ext uri="{BB962C8B-B14F-4D97-AF65-F5344CB8AC3E}">
        <p14:creationId xmlns:p14="http://schemas.microsoft.com/office/powerpoint/2010/main" val="3373802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09600" y="4453365"/>
            <a:ext cx="10750549" cy="1166382"/>
          </a:xfrm>
        </p:spPr>
        <p:txBody>
          <a:bodyPr>
            <a:noAutofit/>
          </a:bodyPr>
          <a:lstStyle/>
          <a:p>
            <a:r>
              <a:rPr lang="en-US" sz="1600" b="1" dirty="0">
                <a:solidFill>
                  <a:srgbClr val="6CB255"/>
                </a:solidFill>
              </a:rPr>
              <a:t>Doppler Effect.</a:t>
            </a:r>
          </a:p>
          <a:p>
            <a:pPr marL="228600" indent="-228600">
              <a:buAutoNum type="alphaLcParenBoth"/>
            </a:pPr>
            <a:r>
              <a:rPr lang="en-US" sz="1600" dirty="0"/>
              <a:t>A source, S, makes waves whose numbered crests (1, 2, 3, and 4) wash over a stationary observer.</a:t>
            </a:r>
          </a:p>
          <a:p>
            <a:pPr marL="228600" indent="-228600">
              <a:buAutoNum type="alphaLcParenBoth"/>
            </a:pPr>
            <a:r>
              <a:rPr lang="en-US" sz="1600" dirty="0"/>
              <a:t>The source S now moves toward observer </a:t>
            </a:r>
            <a:r>
              <a:rPr lang="en-US" sz="1600" i="1" dirty="0"/>
              <a:t>A</a:t>
            </a:r>
            <a:r>
              <a:rPr lang="en-US" sz="1600" dirty="0"/>
              <a:t> and away from observer </a:t>
            </a:r>
            <a:r>
              <a:rPr lang="en-US" sz="1600" i="1" dirty="0"/>
              <a:t>C</a:t>
            </a:r>
            <a:r>
              <a:rPr lang="en-US" sz="1600" dirty="0"/>
              <a:t>. Wave crest 1 was emitted when the source was at position S4, crest 2 at position S2, and so forth. Observer </a:t>
            </a:r>
            <a:r>
              <a:rPr lang="en-US" sz="1600" i="1" dirty="0"/>
              <a:t>A</a:t>
            </a:r>
            <a:r>
              <a:rPr lang="en-US" sz="1600" dirty="0"/>
              <a:t> sees waves compressed by this motion and sees a blueshift (if the waves are light). Observer </a:t>
            </a:r>
            <a:r>
              <a:rPr lang="en-US" sz="1600" i="1" dirty="0"/>
              <a:t>C</a:t>
            </a:r>
            <a:r>
              <a:rPr lang="en-US" sz="1600" dirty="0"/>
              <a:t> sees the waves stretched out by the motion and sees a redshift. Observer </a:t>
            </a:r>
            <a:r>
              <a:rPr lang="en-US" sz="1600" i="1" dirty="0"/>
              <a:t>B</a:t>
            </a:r>
            <a:r>
              <a:rPr lang="en-US" sz="1600" dirty="0"/>
              <a:t>, whose line of sight is perpendicular to the source’s motion, sees no change in the waves (and feels left out).</a:t>
            </a:r>
          </a:p>
        </p:txBody>
      </p:sp>
      <p:pic>
        <p:nvPicPr>
          <p:cNvPr id="4" name="Picture 3" descr="This figure illustrates the Doppler effect. Part A shows even concentric rings representing waves moving over an observer. The center of the rings is labeled “S” for source, and from innermost to outermost the rings are labeled “4”, “3”, “2”, and “1”. An arrow points outward from the outmost ring, and is labeled “to observer”. Part B shows uneven concentric rings representing waves moving over three observers. The center of the rings is labeled “S 4” for source, and from innermost to outermost the rings are labeled “4”, “3”, “2”, and “1”. Labels “S 3”, “S 2”, and “S 1” are marked vertically above “S 4”, and represent the movement of the source “to Observer A” at the bottom of the outmost ring. “To observer B” is labeled at the left, and “to observer C” at the top of the outmost ri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55925" y="210311"/>
            <a:ext cx="6572149" cy="3855661"/>
          </a:xfrm>
          <a:prstGeom prst="rect">
            <a:avLst/>
          </a:prstGeom>
        </p:spPr>
      </p:pic>
    </p:spTree>
    <p:extLst>
      <p:ext uri="{BB962C8B-B14F-4D97-AF65-F5344CB8AC3E}">
        <p14:creationId xmlns:p14="http://schemas.microsoft.com/office/powerpoint/2010/main" val="289927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609601" y="241327"/>
            <a:ext cx="5152008" cy="659535"/>
          </a:xfrm>
        </p:spPr>
        <p:txBody>
          <a:bodyPr>
            <a:normAutofit/>
          </a:bodyPr>
          <a:lstStyle/>
          <a:p>
            <a:r>
              <a:rPr lang="en-US" sz="2400" b="1" dirty="0">
                <a:solidFill>
                  <a:srgbClr val="6CB255"/>
                </a:solidFill>
              </a:rPr>
              <a:t>The Behavior of Light</a:t>
            </a:r>
          </a:p>
        </p:txBody>
      </p:sp>
      <p:sp>
        <p:nvSpPr>
          <p:cNvPr id="7" name="Text Placeholder 6">
            <a:extLst>
              <a:ext uri="{FF2B5EF4-FFF2-40B4-BE49-F238E27FC236}">
                <a16:creationId xmlns:a16="http://schemas.microsoft.com/office/drawing/2014/main" id="{DD2EC733-F373-428F-A542-1E4BDC78A2A9}"/>
              </a:ext>
            </a:extLst>
          </p:cNvPr>
          <p:cNvSpPr>
            <a:spLocks noGrp="1"/>
          </p:cNvSpPr>
          <p:nvPr>
            <p:ph type="body" sz="quarter" idx="14"/>
          </p:nvPr>
        </p:nvSpPr>
        <p:spPr>
          <a:xfrm>
            <a:off x="523002" y="1418337"/>
            <a:ext cx="10837148" cy="5071240"/>
          </a:xfrm>
        </p:spPr>
        <p:txBody>
          <a:bodyPr>
            <a:normAutofit lnSpcReduction="10000"/>
          </a:bodyPr>
          <a:lstStyle/>
          <a:p>
            <a:pPr marL="342900" indent="-342900">
              <a:buFont typeface="Wingdings" panose="05000000000000000000" pitchFamily="2" charset="2"/>
              <a:buChar char="§"/>
            </a:pPr>
            <a:r>
              <a:rPr lang="en-US" dirty="0">
                <a:solidFill>
                  <a:schemeClr val="tx1"/>
                </a:solidFill>
              </a:rPr>
              <a:t>Coded into the </a:t>
            </a:r>
            <a:r>
              <a:rPr lang="en-US" b="1" dirty="0">
                <a:solidFill>
                  <a:schemeClr val="tx1"/>
                </a:solidFill>
              </a:rPr>
              <a:t>light</a:t>
            </a:r>
            <a:r>
              <a:rPr lang="en-US" dirty="0">
                <a:solidFill>
                  <a:schemeClr val="tx1"/>
                </a:solidFill>
              </a:rPr>
              <a:t> and other kinds of </a:t>
            </a:r>
            <a:r>
              <a:rPr lang="en-US" b="1" dirty="0">
                <a:solidFill>
                  <a:schemeClr val="tx1"/>
                </a:solidFill>
              </a:rPr>
              <a:t>radiation</a:t>
            </a:r>
            <a:r>
              <a:rPr lang="en-US" dirty="0">
                <a:solidFill>
                  <a:schemeClr val="tx1"/>
                </a:solidFill>
              </a:rPr>
              <a:t> that reach us from</a:t>
            </a:r>
            <a:br>
              <a:rPr lang="en-US" dirty="0">
                <a:solidFill>
                  <a:schemeClr val="tx1"/>
                </a:solidFill>
              </a:rPr>
            </a:br>
            <a:r>
              <a:rPr lang="en-US" dirty="0">
                <a:solidFill>
                  <a:schemeClr val="tx1"/>
                </a:solidFill>
              </a:rPr>
              <a:t>objects in the universe is a wide range of information about what those</a:t>
            </a:r>
            <a:br>
              <a:rPr lang="en-US" dirty="0">
                <a:solidFill>
                  <a:schemeClr val="tx1"/>
                </a:solidFill>
              </a:rPr>
            </a:br>
            <a:r>
              <a:rPr lang="en-US" dirty="0">
                <a:solidFill>
                  <a:schemeClr val="tx1"/>
                </a:solidFill>
              </a:rPr>
              <a:t>objects are like and how they work.</a:t>
            </a:r>
          </a:p>
          <a:p>
            <a:pPr marL="342900" indent="-342900">
              <a:buFont typeface="Wingdings" panose="05000000000000000000" pitchFamily="2" charset="2"/>
              <a:buChar char="§"/>
            </a:pPr>
            <a:r>
              <a:rPr lang="en-US" dirty="0">
                <a:solidFill>
                  <a:schemeClr val="tx1"/>
                </a:solidFill>
              </a:rPr>
              <a:t>The visible light and other radiation we receive from the stars and</a:t>
            </a:r>
            <a:br>
              <a:rPr lang="en-US" dirty="0">
                <a:solidFill>
                  <a:schemeClr val="tx1"/>
                </a:solidFill>
              </a:rPr>
            </a:br>
            <a:r>
              <a:rPr lang="en-US" dirty="0">
                <a:solidFill>
                  <a:schemeClr val="tx1"/>
                </a:solidFill>
              </a:rPr>
              <a:t>planets is generated by processes at the atomic level—by changes</a:t>
            </a:r>
            <a:br>
              <a:rPr lang="en-US" dirty="0">
                <a:solidFill>
                  <a:schemeClr val="tx1"/>
                </a:solidFill>
              </a:rPr>
            </a:br>
            <a:r>
              <a:rPr lang="en-US" dirty="0">
                <a:solidFill>
                  <a:schemeClr val="tx1"/>
                </a:solidFill>
              </a:rPr>
              <a:t>in the way the parts of an atom interact and move.</a:t>
            </a:r>
          </a:p>
          <a:p>
            <a:pPr marL="342900" indent="-342900">
              <a:buFont typeface="Wingdings" panose="05000000000000000000" pitchFamily="2" charset="2"/>
              <a:buChar char="§"/>
            </a:pPr>
            <a:r>
              <a:rPr lang="en-US" dirty="0">
                <a:solidFill>
                  <a:schemeClr val="tx1"/>
                </a:solidFill>
              </a:rPr>
              <a:t>There is a bit of irony in the fact that in order to understand some of the largest structures in the universe, we must become acquainted with some of the smallest.</a:t>
            </a:r>
          </a:p>
          <a:p>
            <a:pPr marL="342900" indent="-342900">
              <a:buFont typeface="Wingdings" panose="05000000000000000000" pitchFamily="2" charset="2"/>
              <a:buChar char="§"/>
            </a:pPr>
            <a:r>
              <a:rPr lang="en-US" dirty="0">
                <a:solidFill>
                  <a:schemeClr val="tx1"/>
                </a:solidFill>
              </a:rPr>
              <a:t>Radiation</a:t>
            </a:r>
          </a:p>
          <a:p>
            <a:pPr marL="1074420" lvl="1" indent="-342900">
              <a:buFont typeface="Courier New" panose="02070309020205020404" pitchFamily="49" charset="0"/>
              <a:buChar char="o"/>
            </a:pPr>
            <a:r>
              <a:rPr lang="en-US" dirty="0">
                <a:solidFill>
                  <a:schemeClr val="bg1">
                    <a:lumMod val="50000"/>
                  </a:schemeClr>
                </a:solidFill>
              </a:rPr>
              <a:t>Definition 1: Energetic subatomic particles released by radioactive materials.</a:t>
            </a:r>
          </a:p>
          <a:p>
            <a:pPr marL="1074420" lvl="1" indent="-342900">
              <a:buFont typeface="Courier New" panose="02070309020205020404" pitchFamily="49" charset="0"/>
              <a:buChar char="o"/>
            </a:pPr>
            <a:r>
              <a:rPr lang="en-US" dirty="0">
                <a:solidFill>
                  <a:schemeClr val="tx1"/>
                </a:solidFill>
              </a:rPr>
              <a:t>Definition 2: Electromagnetic waves that radiate from a source.</a:t>
            </a:r>
          </a:p>
          <a:p>
            <a:pPr marL="342900" indent="-342900">
              <a:buFont typeface="Wingdings" panose="05000000000000000000" pitchFamily="2" charset="2"/>
              <a:buChar char="§"/>
            </a:pPr>
            <a:r>
              <a:rPr lang="en-US" dirty="0">
                <a:solidFill>
                  <a:schemeClr val="tx1"/>
                </a:solidFill>
              </a:rPr>
              <a:t>Many physicists contributed to develop Theory of Electromagnetism</a:t>
            </a:r>
          </a:p>
          <a:p>
            <a:pPr marL="1074420" lvl="1" indent="-342900">
              <a:buFont typeface="Courier New" panose="02070309020205020404" pitchFamily="49" charset="0"/>
              <a:buChar char="o"/>
            </a:pPr>
            <a:r>
              <a:rPr lang="en-US" dirty="0">
                <a:solidFill>
                  <a:schemeClr val="tx1"/>
                </a:solidFill>
              </a:rPr>
              <a:t>Charles-Augustin de Coulomb, Johann Carl Friedrich Gauss, Michael Faraday, </a:t>
            </a:r>
          </a:p>
          <a:p>
            <a:pPr lvl="1" indent="0">
              <a:buNone/>
            </a:pPr>
            <a:r>
              <a:rPr lang="en-US" b="0" i="0" dirty="0">
                <a:solidFill>
                  <a:srgbClr val="202124"/>
                </a:solidFill>
                <a:effectLst/>
                <a:latin typeface="Roboto" panose="02000000000000000000" pitchFamily="2" charset="0"/>
              </a:rPr>
              <a:t>     André-Marie Ampère, James Clerk Maxwell</a:t>
            </a:r>
            <a:endParaRPr lang="en-US" dirty="0">
              <a:solidFill>
                <a:schemeClr val="tx1"/>
              </a:solidFill>
            </a:endParaRPr>
          </a:p>
        </p:txBody>
      </p:sp>
      <p:pic>
        <p:nvPicPr>
          <p:cNvPr id="8" name="Picture 7">
            <a:extLst>
              <a:ext uri="{FF2B5EF4-FFF2-40B4-BE49-F238E27FC236}">
                <a16:creationId xmlns:a16="http://schemas.microsoft.com/office/drawing/2014/main" id="{1BC73726-9A69-4FAF-944D-F60AE0B7986B}"/>
              </a:ext>
            </a:extLst>
          </p:cNvPr>
          <p:cNvPicPr>
            <a:picLocks noChangeAspect="1"/>
          </p:cNvPicPr>
          <p:nvPr/>
        </p:nvPicPr>
        <p:blipFill>
          <a:blip r:embed="rId2"/>
          <a:stretch>
            <a:fillRect/>
          </a:stretch>
        </p:blipFill>
        <p:spPr>
          <a:xfrm>
            <a:off x="9204922" y="41835"/>
            <a:ext cx="2907182" cy="2177581"/>
          </a:xfrm>
          <a:prstGeom prst="rect">
            <a:avLst/>
          </a:prstGeom>
        </p:spPr>
      </p:pic>
    </p:spTree>
    <p:extLst>
      <p:ext uri="{BB962C8B-B14F-4D97-AF65-F5344CB8AC3E}">
        <p14:creationId xmlns:p14="http://schemas.microsoft.com/office/powerpoint/2010/main" val="3285096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End of the chapter</a:t>
            </a:r>
          </a:p>
        </p:txBody>
      </p:sp>
      <p:sp>
        <p:nvSpPr>
          <p:cNvPr id="14" name="Text Placeholder 13"/>
          <p:cNvSpPr>
            <a:spLocks noGrp="1"/>
          </p:cNvSpPr>
          <p:nvPr>
            <p:ph type="body" sz="quarter" idx="14"/>
          </p:nvPr>
        </p:nvSpPr>
        <p:spPr>
          <a:xfrm>
            <a:off x="1981200" y="1107618"/>
            <a:ext cx="8062912" cy="5256973"/>
          </a:xfrm>
        </p:spPr>
        <p:txBody>
          <a:bodyPr anchor="ctr">
            <a:noAutofit/>
          </a:bodyPr>
          <a:lstStyle/>
          <a:p>
            <a:pPr algn="ctr"/>
            <a:r>
              <a:rPr lang="en-US" sz="1600" dirty="0"/>
              <a:t>This </a:t>
            </a:r>
            <a:r>
              <a:rPr lang="en-US" sz="1600" dirty="0" err="1"/>
              <a:t>OpenStax</a:t>
            </a:r>
            <a:r>
              <a:rPr lang="en-US" sz="1600" dirty="0"/>
              <a:t> ancillary resource is © Rice University under a CC-BY 4.0 International license; it may be reproduced or modified but must be attributed to </a:t>
            </a:r>
            <a:r>
              <a:rPr lang="en-US" sz="1600" dirty="0" err="1"/>
              <a:t>OpenStax</a:t>
            </a:r>
            <a:r>
              <a:rPr lang="en-US" sz="1600" dirty="0"/>
              <a:t>, Rice University and any changes must be noted.</a:t>
            </a:r>
          </a:p>
        </p:txBody>
      </p:sp>
    </p:spTree>
    <p:extLst>
      <p:ext uri="{BB962C8B-B14F-4D97-AF65-F5344CB8AC3E}">
        <p14:creationId xmlns:p14="http://schemas.microsoft.com/office/powerpoint/2010/main" val="386301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119062" y="0"/>
            <a:ext cx="7841942" cy="659535"/>
          </a:xfrm>
        </p:spPr>
        <p:txBody>
          <a:bodyPr>
            <a:normAutofit/>
          </a:bodyPr>
          <a:lstStyle/>
          <a:p>
            <a:r>
              <a:rPr lang="en-US" sz="2400" b="1" dirty="0">
                <a:solidFill>
                  <a:srgbClr val="6CB255"/>
                </a:solidFill>
              </a:rPr>
              <a:t>Maxwell’s Theory of Electromagnetism</a:t>
            </a:r>
          </a:p>
        </p:txBody>
      </p:sp>
      <p:pic>
        <p:nvPicPr>
          <p:cNvPr id="2" name="Picture Placeholder 1" descr="Photograph of James Clerk Maxwell."/>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09" b="1657"/>
          <a:stretch/>
        </p:blipFill>
        <p:spPr>
          <a:xfrm>
            <a:off x="9263736" y="65314"/>
            <a:ext cx="2809202" cy="2876365"/>
          </a:xfrm>
        </p:spPr>
      </p:pic>
      <p:sp>
        <p:nvSpPr>
          <p:cNvPr id="14" name="Text Placeholder 13"/>
          <p:cNvSpPr>
            <a:spLocks noGrp="1"/>
          </p:cNvSpPr>
          <p:nvPr>
            <p:ph type="body" sz="quarter" idx="14"/>
          </p:nvPr>
        </p:nvSpPr>
        <p:spPr>
          <a:xfrm>
            <a:off x="8677136" y="2952776"/>
            <a:ext cx="3514864" cy="1173764"/>
          </a:xfrm>
        </p:spPr>
        <p:txBody>
          <a:bodyPr>
            <a:noAutofit/>
          </a:bodyPr>
          <a:lstStyle/>
          <a:p>
            <a:r>
              <a:rPr lang="en-US" sz="1600" b="1" dirty="0">
                <a:solidFill>
                  <a:srgbClr val="6CB255"/>
                </a:solidFill>
              </a:rPr>
              <a:t>James Clerk Maxwell (1831–1879).</a:t>
            </a:r>
            <a:r>
              <a:rPr lang="en-US" sz="1600" dirty="0"/>
              <a:t> </a:t>
            </a:r>
            <a:r>
              <a:rPr lang="en-US" sz="1600" dirty="0">
                <a:solidFill>
                  <a:schemeClr val="tx1"/>
                </a:solidFill>
              </a:rPr>
              <a:t>Maxwell unified the rules governing electricity and magnetism into a coherent theory.</a:t>
            </a:r>
          </a:p>
        </p:txBody>
      </p:sp>
      <p:pic>
        <p:nvPicPr>
          <p:cNvPr id="3" name="Picture 2">
            <a:extLst>
              <a:ext uri="{FF2B5EF4-FFF2-40B4-BE49-F238E27FC236}">
                <a16:creationId xmlns:a16="http://schemas.microsoft.com/office/drawing/2014/main" id="{0B11058A-9E7F-4B6F-94C5-24B5EABA83D7}"/>
              </a:ext>
            </a:extLst>
          </p:cNvPr>
          <p:cNvPicPr>
            <a:picLocks noChangeAspect="1"/>
          </p:cNvPicPr>
          <p:nvPr/>
        </p:nvPicPr>
        <p:blipFill>
          <a:blip r:embed="rId3"/>
          <a:stretch>
            <a:fillRect/>
          </a:stretch>
        </p:blipFill>
        <p:spPr>
          <a:xfrm>
            <a:off x="8265112" y="4077847"/>
            <a:ext cx="3807826" cy="2714839"/>
          </a:xfrm>
          <a:prstGeom prst="rect">
            <a:avLst/>
          </a:prstGeom>
        </p:spPr>
      </p:pic>
      <p:sp>
        <p:nvSpPr>
          <p:cNvPr id="7" name="TextBox 6">
            <a:extLst>
              <a:ext uri="{FF2B5EF4-FFF2-40B4-BE49-F238E27FC236}">
                <a16:creationId xmlns:a16="http://schemas.microsoft.com/office/drawing/2014/main" id="{D4CF5C31-01F7-4F1E-BA04-5782779B1BE1}"/>
              </a:ext>
            </a:extLst>
          </p:cNvPr>
          <p:cNvSpPr txBox="1"/>
          <p:nvPr/>
        </p:nvSpPr>
        <p:spPr>
          <a:xfrm>
            <a:off x="450124" y="832017"/>
            <a:ext cx="7695925" cy="5293757"/>
          </a:xfrm>
          <a:prstGeom prst="rect">
            <a:avLst/>
          </a:prstGeom>
          <a:noFill/>
        </p:spPr>
        <p:txBody>
          <a:bodyPr wrap="square">
            <a:spAutoFit/>
          </a:bodyPr>
          <a:lstStyle/>
          <a:p>
            <a:pPr marL="285750" indent="-285750">
              <a:buClr>
                <a:srgbClr val="6CB255"/>
              </a:buClr>
              <a:buFont typeface="Wingdings" panose="05000000000000000000" pitchFamily="2" charset="2"/>
              <a:buChar char="§"/>
            </a:pPr>
            <a:r>
              <a:rPr lang="en-US" dirty="0"/>
              <a:t>A typical </a:t>
            </a:r>
            <a:r>
              <a:rPr lang="en-US" b="1" dirty="0"/>
              <a:t>atom</a:t>
            </a:r>
            <a:r>
              <a:rPr lang="en-US" dirty="0"/>
              <a:t> consists of several types of particles, a number of which have not only </a:t>
            </a:r>
            <a:r>
              <a:rPr lang="en-US" b="1" dirty="0"/>
              <a:t>mass</a:t>
            </a:r>
            <a:r>
              <a:rPr lang="en-US" dirty="0"/>
              <a:t>, but an additional property called </a:t>
            </a:r>
            <a:r>
              <a:rPr lang="en-US" b="1" dirty="0"/>
              <a:t>electric charge</a:t>
            </a:r>
            <a:r>
              <a:rPr lang="en-US" dirty="0"/>
              <a:t>.</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Charges come in two flavors: </a:t>
            </a:r>
            <a:r>
              <a:rPr lang="en-US" b="1" dirty="0"/>
              <a:t>Negative</a:t>
            </a:r>
            <a:r>
              <a:rPr lang="en-US" dirty="0"/>
              <a:t> and </a:t>
            </a:r>
            <a:r>
              <a:rPr lang="en-US" b="1" dirty="0"/>
              <a:t>Positive</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Charges produce </a:t>
            </a:r>
            <a:r>
              <a:rPr lang="en-US" b="1" dirty="0"/>
              <a:t>Electric</a:t>
            </a:r>
            <a:r>
              <a:rPr lang="en-US" dirty="0"/>
              <a:t> </a:t>
            </a:r>
            <a:r>
              <a:rPr lang="en-US" b="1" dirty="0"/>
              <a:t>Field</a:t>
            </a:r>
            <a:r>
              <a:rPr lang="en-US" dirty="0"/>
              <a:t> that travel outwards.</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Moving charges (Current) produce Magnetic Field.</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Changing magnetic fields produce electric currents (and thus changing electric fields) and changing electric currents in turn produce changing magnetic fields. So once begun, electric and magnetic field changes could continue to trigger each other.</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b="1" dirty="0"/>
              <a:t>Maxwell</a:t>
            </a:r>
            <a:r>
              <a:rPr lang="en-US" dirty="0"/>
              <a:t> calculated the speed at which an </a:t>
            </a:r>
          </a:p>
          <a:p>
            <a:pPr>
              <a:buClr>
                <a:srgbClr val="6CB255"/>
              </a:buClr>
            </a:pPr>
            <a:r>
              <a:rPr lang="en-US" dirty="0"/>
              <a:t>     electromagnetic disturbance moves </a:t>
            </a:r>
          </a:p>
          <a:p>
            <a:pPr>
              <a:buClr>
                <a:srgbClr val="6CB255"/>
              </a:buClr>
            </a:pPr>
            <a:r>
              <a:rPr lang="en-US" dirty="0"/>
              <a:t>     through space; he found that it is equal to </a:t>
            </a:r>
          </a:p>
          <a:p>
            <a:pPr>
              <a:buClr>
                <a:srgbClr val="6CB255"/>
              </a:buClr>
            </a:pPr>
            <a:r>
              <a:rPr lang="en-US" dirty="0"/>
              <a:t>     the speed of light.</a:t>
            </a:r>
          </a:p>
          <a:p>
            <a:pPr>
              <a:buClr>
                <a:srgbClr val="6CB255"/>
              </a:buClr>
            </a:pPr>
            <a:endParaRPr lang="en-US" dirty="0"/>
          </a:p>
          <a:p>
            <a:pPr marL="285750" indent="-285750">
              <a:buClr>
                <a:srgbClr val="6CB255"/>
              </a:buClr>
              <a:buFont typeface="Wingdings" panose="05000000000000000000" pitchFamily="2" charset="2"/>
              <a:buChar char="§"/>
            </a:pPr>
            <a:r>
              <a:rPr lang="en-US" dirty="0"/>
              <a:t>Light is a part of Electromagnetic Radiation</a:t>
            </a:r>
          </a:p>
          <a:p>
            <a:pPr marL="285750" indent="-285750">
              <a:buClr>
                <a:srgbClr val="6CB255"/>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A5078C72-6C29-4EE1-9E73-546774AECAE1}"/>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39628" y="4323425"/>
            <a:ext cx="2965952" cy="246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79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1" descr="Photo of a frog sitting in a shallow pool of water. A concentric series of waves spreading out from the center where the frog’s song has impacted the wat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232" r="554"/>
          <a:stretch/>
        </p:blipFill>
        <p:spPr>
          <a:xfrm>
            <a:off x="2629270" y="159197"/>
            <a:ext cx="6933460" cy="3269803"/>
          </a:xfrm>
        </p:spPr>
      </p:pic>
      <p:sp>
        <p:nvSpPr>
          <p:cNvPr id="7" name="Text Placeholder 6"/>
          <p:cNvSpPr>
            <a:spLocks noGrp="1"/>
          </p:cNvSpPr>
          <p:nvPr>
            <p:ph type="body" sz="quarter" idx="14"/>
          </p:nvPr>
        </p:nvSpPr>
        <p:spPr>
          <a:xfrm>
            <a:off x="720725" y="3656619"/>
            <a:ext cx="10750549" cy="649051"/>
          </a:xfrm>
        </p:spPr>
        <p:txBody>
          <a:bodyPr>
            <a:normAutofit/>
          </a:bodyPr>
          <a:lstStyle/>
          <a:p>
            <a:r>
              <a:rPr lang="en-US" sz="1600" b="1" dirty="0">
                <a:solidFill>
                  <a:srgbClr val="6CB255"/>
                </a:solidFill>
              </a:rPr>
              <a:t>Making Waves.</a:t>
            </a:r>
            <a:r>
              <a:rPr lang="en-US" sz="1600" dirty="0"/>
              <a:t> An oscillation in a pool of water creates an expanding disturbance called a wave. (credit: modification of work by </a:t>
            </a:r>
            <a:r>
              <a:rPr lang="fi-FI" sz="1600" dirty="0"/>
              <a:t>"</a:t>
            </a:r>
            <a:r>
              <a:rPr lang="fi-FI" sz="1600" dirty="0" err="1"/>
              <a:t>vastateparksstaff"/Flickr</a:t>
            </a:r>
            <a:r>
              <a:rPr lang="fi-FI" sz="1600" dirty="0"/>
              <a:t>)</a:t>
            </a:r>
            <a:endParaRPr lang="en-US" sz="1600" dirty="0"/>
          </a:p>
        </p:txBody>
      </p:sp>
      <p:sp>
        <p:nvSpPr>
          <p:cNvPr id="9" name="TextBox 8">
            <a:extLst>
              <a:ext uri="{FF2B5EF4-FFF2-40B4-BE49-F238E27FC236}">
                <a16:creationId xmlns:a16="http://schemas.microsoft.com/office/drawing/2014/main" id="{407E3529-3F8F-4246-83CB-A019E0CB951B}"/>
              </a:ext>
            </a:extLst>
          </p:cNvPr>
          <p:cNvSpPr txBox="1"/>
          <p:nvPr/>
        </p:nvSpPr>
        <p:spPr>
          <a:xfrm>
            <a:off x="986899" y="4613188"/>
            <a:ext cx="9834980" cy="1631216"/>
          </a:xfrm>
          <a:prstGeom prst="rect">
            <a:avLst/>
          </a:prstGeom>
          <a:noFill/>
        </p:spPr>
        <p:txBody>
          <a:bodyPr wrap="square">
            <a:spAutoFit/>
          </a:bodyPr>
          <a:lstStyle/>
          <a:p>
            <a:r>
              <a:rPr lang="en-US" sz="2000" dirty="0"/>
              <a:t>The expanding ripples moving away from the frog could disturb the peace of a dragonfly resting on a leaf in the same pool. In the case of electromagnetic waves, the radiation generated by a transmitting antenna full of charged particles and moving electrons at a local radio station can, sometime later, disturb a group of electrons in your car radio antenna and bring you the news and weather while you are driving.</a:t>
            </a:r>
          </a:p>
        </p:txBody>
      </p:sp>
    </p:spTree>
    <p:extLst>
      <p:ext uri="{BB962C8B-B14F-4D97-AF65-F5344CB8AC3E}">
        <p14:creationId xmlns:p14="http://schemas.microsoft.com/office/powerpoint/2010/main" val="256148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90004" y="55918"/>
            <a:ext cx="6146308" cy="996765"/>
          </a:xfrm>
        </p:spPr>
        <p:txBody>
          <a:bodyPr>
            <a:normAutofit/>
          </a:bodyPr>
          <a:lstStyle/>
          <a:p>
            <a:r>
              <a:rPr lang="en-US" dirty="0"/>
              <a:t>The Wave-Like Characteristics of Light</a:t>
            </a:r>
          </a:p>
        </p:txBody>
      </p:sp>
      <p:pic>
        <p:nvPicPr>
          <p:cNvPr id="2" name="Picture Placeholder 1" descr="This figure shows a simple wave. Both the crest (or highest point of the wave) and the trough (or lowest part of the wave) are labeled. Also labeled is the wavelength, i.e. the distance between successive peaks."/>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3" r="151"/>
          <a:stretch/>
        </p:blipFill>
        <p:spPr>
          <a:xfrm>
            <a:off x="7847860" y="55918"/>
            <a:ext cx="4261280" cy="2084409"/>
          </a:xfrm>
        </p:spPr>
      </p:pic>
      <p:sp>
        <p:nvSpPr>
          <p:cNvPr id="7" name="Text Placeholder 6"/>
          <p:cNvSpPr>
            <a:spLocks noGrp="1"/>
          </p:cNvSpPr>
          <p:nvPr>
            <p:ph type="body" sz="quarter" idx="14"/>
          </p:nvPr>
        </p:nvSpPr>
        <p:spPr>
          <a:xfrm>
            <a:off x="7847860" y="2147818"/>
            <a:ext cx="4344140" cy="694209"/>
          </a:xfrm>
        </p:spPr>
        <p:txBody>
          <a:bodyPr>
            <a:noAutofit/>
          </a:bodyPr>
          <a:lstStyle/>
          <a:p>
            <a:r>
              <a:rPr lang="en-US" sz="1800" b="1" dirty="0">
                <a:solidFill>
                  <a:srgbClr val="6CB255"/>
                </a:solidFill>
              </a:rPr>
              <a:t>Characterizing Waves.</a:t>
            </a:r>
            <a:r>
              <a:rPr lang="en-US" sz="1800" dirty="0"/>
              <a:t> Electromagnetic radiation has wave-like characteristics. </a:t>
            </a:r>
          </a:p>
        </p:txBody>
      </p:sp>
      <p:sp>
        <p:nvSpPr>
          <p:cNvPr id="3" name="TextBox 2">
            <a:extLst>
              <a:ext uri="{FF2B5EF4-FFF2-40B4-BE49-F238E27FC236}">
                <a16:creationId xmlns:a16="http://schemas.microsoft.com/office/drawing/2014/main" id="{1D8A1A24-DBE7-4EBF-9A40-72D18B541738}"/>
              </a:ext>
            </a:extLst>
          </p:cNvPr>
          <p:cNvSpPr txBox="1"/>
          <p:nvPr/>
        </p:nvSpPr>
        <p:spPr>
          <a:xfrm>
            <a:off x="82857" y="1326589"/>
            <a:ext cx="6939380" cy="3231654"/>
          </a:xfrm>
          <a:prstGeom prst="rect">
            <a:avLst/>
          </a:prstGeom>
          <a:noFill/>
        </p:spPr>
        <p:txBody>
          <a:bodyPr wrap="square" rtlCol="0">
            <a:spAutoFit/>
          </a:bodyPr>
          <a:lstStyle/>
          <a:p>
            <a:pPr marL="285750" indent="-285750">
              <a:buClr>
                <a:srgbClr val="6CB255"/>
              </a:buClr>
              <a:buFont typeface="Wingdings" panose="05000000000000000000" pitchFamily="2" charset="2"/>
              <a:buChar char="§"/>
            </a:pPr>
            <a:r>
              <a:rPr lang="en-US" dirty="0"/>
              <a:t>Sound waves and waves require medium to travel</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Electromagnetic waves do not require medium to travel</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All electromagnetic waves move at the same speed in empty space (the speed of light—approximately 300,000 kilometers per second, or 300,000,000 meters per second, which can also be written as 3 × 10</a:t>
            </a:r>
            <a:r>
              <a:rPr lang="en-US" baseline="30000" dirty="0"/>
              <a:t>8</a:t>
            </a:r>
            <a:r>
              <a:rPr lang="en-US" dirty="0"/>
              <a:t> m/s), which turns out to be the fastest possible speed in the universe.</a:t>
            </a:r>
          </a:p>
          <a:p>
            <a:pPr marL="285750" indent="-285750">
              <a:buClr>
                <a:srgbClr val="6CB255"/>
              </a:buClr>
              <a:buFont typeface="Wingdings" panose="05000000000000000000" pitchFamily="2" charset="2"/>
              <a:buChar char="§"/>
            </a:pPr>
            <a:endParaRPr lang="en-US" sz="800" dirty="0"/>
          </a:p>
          <a:p>
            <a:pPr marL="285750" indent="-285750">
              <a:buClr>
                <a:srgbClr val="6CB255"/>
              </a:buClr>
              <a:buFont typeface="Wingdings" panose="05000000000000000000" pitchFamily="2" charset="2"/>
              <a:buChar char="§"/>
            </a:pPr>
            <a:r>
              <a:rPr lang="en-US" dirty="0"/>
              <a:t>Any wave motion can be characterized by a series of crests and troughs moving outward in a cyclical way. </a:t>
            </a:r>
          </a:p>
          <a:p>
            <a:pPr marL="285750" indent="-285750">
              <a:buClr>
                <a:srgbClr val="6CB255"/>
              </a:buClr>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04790C9E-F111-4226-9B64-40C23DAE53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9732" b="21358"/>
          <a:stretch/>
        </p:blipFill>
        <p:spPr>
          <a:xfrm>
            <a:off x="3120975" y="5130270"/>
            <a:ext cx="3161365" cy="1321117"/>
          </a:xfrm>
          <a:prstGeom prst="rect">
            <a:avLst/>
          </a:prstGeom>
        </p:spPr>
      </p:pic>
      <p:pic>
        <p:nvPicPr>
          <p:cNvPr id="8" name="Picture 7">
            <a:extLst>
              <a:ext uri="{FF2B5EF4-FFF2-40B4-BE49-F238E27FC236}">
                <a16:creationId xmlns:a16="http://schemas.microsoft.com/office/drawing/2014/main" id="{37485A28-19BC-4233-9EF3-B592329EECC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6126" b="10190"/>
          <a:stretch/>
        </p:blipFill>
        <p:spPr>
          <a:xfrm>
            <a:off x="82857" y="5130270"/>
            <a:ext cx="2962185" cy="1321117"/>
          </a:xfrm>
          <a:prstGeom prst="rect">
            <a:avLst/>
          </a:prstGeom>
        </p:spPr>
      </p:pic>
      <p:sp>
        <p:nvSpPr>
          <p:cNvPr id="9" name="TextBox 6">
            <a:extLst>
              <a:ext uri="{FF2B5EF4-FFF2-40B4-BE49-F238E27FC236}">
                <a16:creationId xmlns:a16="http://schemas.microsoft.com/office/drawing/2014/main" id="{426496A9-815D-4AFA-B7E6-BF1F01304B34}"/>
              </a:ext>
            </a:extLst>
          </p:cNvPr>
          <p:cNvSpPr txBox="1"/>
          <p:nvPr/>
        </p:nvSpPr>
        <p:spPr>
          <a:xfrm>
            <a:off x="3639666" y="4721424"/>
            <a:ext cx="183572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Sound Waves</a:t>
            </a:r>
          </a:p>
        </p:txBody>
      </p:sp>
      <p:sp>
        <p:nvSpPr>
          <p:cNvPr id="10" name="TextBox 8">
            <a:extLst>
              <a:ext uri="{FF2B5EF4-FFF2-40B4-BE49-F238E27FC236}">
                <a16:creationId xmlns:a16="http://schemas.microsoft.com/office/drawing/2014/main" id="{26FDF886-B199-4063-B5A1-3022C646D9DB}"/>
              </a:ext>
            </a:extLst>
          </p:cNvPr>
          <p:cNvSpPr txBox="1"/>
          <p:nvPr/>
        </p:nvSpPr>
        <p:spPr>
          <a:xfrm>
            <a:off x="301191" y="4721424"/>
            <a:ext cx="26441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Electromagnetic  Waves</a:t>
            </a:r>
          </a:p>
        </p:txBody>
      </p:sp>
      <p:pic>
        <p:nvPicPr>
          <p:cNvPr id="11" name="Picture 10">
            <a:extLst>
              <a:ext uri="{FF2B5EF4-FFF2-40B4-BE49-F238E27FC236}">
                <a16:creationId xmlns:a16="http://schemas.microsoft.com/office/drawing/2014/main" id="{E83DAC35-DD18-4108-A48A-CA0CC36E9C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158337" y="3080916"/>
            <a:ext cx="2732472" cy="2049354"/>
          </a:xfrm>
          <a:prstGeom prst="rect">
            <a:avLst/>
          </a:prstGeom>
        </p:spPr>
      </p:pic>
      <p:sp>
        <p:nvSpPr>
          <p:cNvPr id="12" name="TextBox 11">
            <a:extLst>
              <a:ext uri="{FF2B5EF4-FFF2-40B4-BE49-F238E27FC236}">
                <a16:creationId xmlns:a16="http://schemas.microsoft.com/office/drawing/2014/main" id="{89D46DF4-6412-4CDD-89CC-6910EE1D3A5A}"/>
              </a:ext>
            </a:extLst>
          </p:cNvPr>
          <p:cNvSpPr txBox="1"/>
          <p:nvPr/>
        </p:nvSpPr>
        <p:spPr>
          <a:xfrm>
            <a:off x="6583531" y="5079953"/>
            <a:ext cx="5608469" cy="1631216"/>
          </a:xfrm>
          <a:prstGeom prst="rect">
            <a:avLst/>
          </a:prstGeom>
          <a:noFill/>
        </p:spPr>
        <p:txBody>
          <a:bodyPr wrap="square">
            <a:spAutoFit/>
          </a:bodyPr>
          <a:lstStyle/>
          <a:p>
            <a:r>
              <a:rPr lang="en-US" sz="2000" b="1" dirty="0"/>
              <a:t>Transverse waves: </a:t>
            </a:r>
            <a:r>
              <a:rPr lang="en-US" sz="2000" dirty="0"/>
              <a:t>Movements of the particles are perpendicular to the motion of the energy</a:t>
            </a:r>
          </a:p>
          <a:p>
            <a:endParaRPr lang="en-US" sz="2000" dirty="0"/>
          </a:p>
          <a:p>
            <a:r>
              <a:rPr lang="en-US" sz="2000" b="1" dirty="0"/>
              <a:t>Longitudinal waves: </a:t>
            </a:r>
            <a:r>
              <a:rPr lang="en-US" sz="2000" dirty="0"/>
              <a:t>Movements of the particles are parallel to the motion of the energy</a:t>
            </a:r>
          </a:p>
        </p:txBody>
      </p:sp>
    </p:spTree>
    <p:extLst>
      <p:ext uri="{BB962C8B-B14F-4D97-AF65-F5344CB8AC3E}">
        <p14:creationId xmlns:p14="http://schemas.microsoft.com/office/powerpoint/2010/main" val="247176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90003" y="55918"/>
            <a:ext cx="6536925" cy="565519"/>
          </a:xfrm>
        </p:spPr>
        <p:txBody>
          <a:bodyPr>
            <a:normAutofit/>
          </a:bodyPr>
          <a:lstStyle/>
          <a:p>
            <a:r>
              <a:rPr lang="en-US" sz="2000" dirty="0">
                <a:solidFill>
                  <a:schemeClr val="bg1">
                    <a:lumMod val="65000"/>
                  </a:schemeClr>
                </a:solidFill>
              </a:rPr>
              <a:t>The Wave-Like Characteristics of Light</a:t>
            </a:r>
          </a:p>
        </p:txBody>
      </p:sp>
      <p:pic>
        <p:nvPicPr>
          <p:cNvPr id="2" name="Picture Placeholder 1" descr="This figure shows a simple wave. Both the crest (or highest point of the wave) and the trough (or lowest part of the wave) are labeled. Also labeled is the wavelength, i.e. the distance between successive peaks."/>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3" r="151"/>
          <a:stretch/>
        </p:blipFill>
        <p:spPr>
          <a:xfrm>
            <a:off x="7510628" y="125309"/>
            <a:ext cx="4589641" cy="2245026"/>
          </a:xfrm>
        </p:spPr>
      </p:pic>
      <p:sp>
        <p:nvSpPr>
          <p:cNvPr id="7" name="Text Placeholder 6"/>
          <p:cNvSpPr>
            <a:spLocks noGrp="1"/>
          </p:cNvSpPr>
          <p:nvPr>
            <p:ph type="body" sz="quarter" idx="14"/>
          </p:nvPr>
        </p:nvSpPr>
        <p:spPr>
          <a:xfrm>
            <a:off x="7519500" y="2505231"/>
            <a:ext cx="4305555" cy="2714839"/>
          </a:xfrm>
        </p:spPr>
        <p:txBody>
          <a:bodyPr>
            <a:noAutofit/>
          </a:bodyPr>
          <a:lstStyle/>
          <a:p>
            <a:r>
              <a:rPr lang="en-US" sz="1800" b="1" dirty="0">
                <a:solidFill>
                  <a:srgbClr val="6CB255"/>
                </a:solidFill>
              </a:rPr>
              <a:t>Characterizing Waves.</a:t>
            </a:r>
            <a:r>
              <a:rPr lang="en-US" sz="1800" dirty="0"/>
              <a:t> Electromagnetic radiation has wave-like characteristics. The wavelength (</a:t>
            </a:r>
            <a:r>
              <a:rPr lang="en-US" sz="1800" dirty="0">
                <a:latin typeface="Cambria Math"/>
                <a:cs typeface="Cambria Math"/>
              </a:rPr>
              <a:t>λ</a:t>
            </a:r>
            <a:r>
              <a:rPr lang="en-US" sz="1800" dirty="0"/>
              <a:t>) is the distance between crests, the frequency (</a:t>
            </a:r>
            <a:r>
              <a:rPr lang="en-US" sz="1800" i="1" dirty="0"/>
              <a:t>f</a:t>
            </a:r>
            <a:r>
              <a:rPr lang="en-US" sz="1800" dirty="0"/>
              <a:t>) is the number of cycles per second, and the speed (</a:t>
            </a:r>
            <a:r>
              <a:rPr lang="en-US" sz="1800" i="1" dirty="0"/>
              <a:t>c</a:t>
            </a:r>
            <a:r>
              <a:rPr lang="en-US" sz="1800" dirty="0"/>
              <a:t>) is the distance the wave covers during a specified period of time (e.g., </a:t>
            </a:r>
            <a:r>
              <a:rPr lang="it-IT" sz="1800" dirty="0"/>
              <a:t>kilometers per second).</a:t>
            </a:r>
            <a:endParaRPr lang="en-US" sz="1800" dirty="0"/>
          </a:p>
        </p:txBody>
      </p:sp>
      <p:sp>
        <p:nvSpPr>
          <p:cNvPr id="3" name="TextBox 2">
            <a:extLst>
              <a:ext uri="{FF2B5EF4-FFF2-40B4-BE49-F238E27FC236}">
                <a16:creationId xmlns:a16="http://schemas.microsoft.com/office/drawing/2014/main" id="{1D8A1A24-DBE7-4EBF-9A40-72D18B541738}"/>
              </a:ext>
            </a:extLst>
          </p:cNvPr>
          <p:cNvSpPr txBox="1"/>
          <p:nvPr/>
        </p:nvSpPr>
        <p:spPr>
          <a:xfrm>
            <a:off x="452761" y="973271"/>
            <a:ext cx="6933575" cy="5478423"/>
          </a:xfrm>
          <a:prstGeom prst="rect">
            <a:avLst/>
          </a:prstGeom>
          <a:noFill/>
        </p:spPr>
        <p:txBody>
          <a:bodyPr wrap="square" rtlCol="0">
            <a:spAutoFit/>
          </a:bodyPr>
          <a:lstStyle/>
          <a:p>
            <a:pPr>
              <a:buClr>
                <a:srgbClr val="6CB255"/>
              </a:buClr>
            </a:pPr>
            <a:r>
              <a:rPr lang="en-US" sz="2400" b="1" dirty="0"/>
              <a:t>Definitions</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b="1" dirty="0"/>
              <a:t>Wavelength</a:t>
            </a:r>
            <a:r>
              <a:rPr lang="en-US" dirty="0"/>
              <a:t> </a:t>
            </a:r>
            <a:r>
              <a:rPr lang="en-US" sz="1800" dirty="0"/>
              <a:t>(</a:t>
            </a:r>
            <a:r>
              <a:rPr lang="en-US" sz="1800" dirty="0">
                <a:latin typeface="Cambria Math"/>
                <a:cs typeface="Cambria Math"/>
              </a:rPr>
              <a:t>λ</a:t>
            </a:r>
            <a:r>
              <a:rPr lang="en-US" sz="1800" dirty="0"/>
              <a:t>): The distance between the crests (or troughs)</a:t>
            </a:r>
          </a:p>
          <a:p>
            <a:pPr marL="742950" lvl="1" indent="-285750">
              <a:buClr>
                <a:srgbClr val="6CB255"/>
              </a:buClr>
              <a:buFont typeface="Courier New" panose="02070309020205020404" pitchFamily="49" charset="0"/>
              <a:buChar char="o"/>
            </a:pPr>
            <a:r>
              <a:rPr lang="en-US" dirty="0"/>
              <a:t>Unit: meter (m)</a:t>
            </a:r>
          </a:p>
          <a:p>
            <a:pPr marL="285750" indent="-285750">
              <a:buClr>
                <a:srgbClr val="6CB255"/>
              </a:buClr>
              <a:buFont typeface="Wingdings" panose="05000000000000000000" pitchFamily="2" charset="2"/>
              <a:buChar char="§"/>
            </a:pPr>
            <a:endParaRPr lang="en-US" sz="1000" dirty="0"/>
          </a:p>
          <a:p>
            <a:pPr marL="285750" indent="-285750">
              <a:buClr>
                <a:srgbClr val="6CB255"/>
              </a:buClr>
              <a:buFont typeface="Wingdings" panose="05000000000000000000" pitchFamily="2" charset="2"/>
              <a:buChar char="§"/>
            </a:pPr>
            <a:r>
              <a:rPr lang="en-US" b="1" dirty="0"/>
              <a:t>Time Period </a:t>
            </a:r>
            <a:r>
              <a:rPr lang="en-US" dirty="0"/>
              <a:t>(T,P): Time taken for the wave to make one complete cycle.</a:t>
            </a:r>
          </a:p>
          <a:p>
            <a:pPr marL="742950" lvl="1" indent="-285750">
              <a:buClr>
                <a:srgbClr val="6CB255"/>
              </a:buClr>
              <a:buFont typeface="Courier New" panose="02070309020205020404" pitchFamily="49" charset="0"/>
              <a:buChar char="o"/>
            </a:pPr>
            <a:r>
              <a:rPr lang="en-US" dirty="0"/>
              <a:t>Unit: second (s)</a:t>
            </a:r>
          </a:p>
          <a:p>
            <a:pPr marL="285750" indent="-285750">
              <a:buClr>
                <a:srgbClr val="6CB255"/>
              </a:buClr>
              <a:buFont typeface="Wingdings" panose="05000000000000000000" pitchFamily="2" charset="2"/>
              <a:buChar char="§"/>
            </a:pPr>
            <a:endParaRPr lang="en-US" sz="1000" dirty="0"/>
          </a:p>
          <a:p>
            <a:pPr marL="285750" indent="-285750">
              <a:buClr>
                <a:srgbClr val="6CB255"/>
              </a:buClr>
              <a:buFont typeface="Wingdings" panose="05000000000000000000" pitchFamily="2" charset="2"/>
              <a:buChar char="§"/>
            </a:pPr>
            <a:r>
              <a:rPr lang="en-US" b="1" dirty="0"/>
              <a:t>Frequency</a:t>
            </a:r>
            <a:r>
              <a:rPr lang="en-US" dirty="0"/>
              <a:t> (f): The number of cycles per second</a:t>
            </a:r>
          </a:p>
          <a:p>
            <a:pPr marL="742950" lvl="1" indent="-285750">
              <a:buClr>
                <a:srgbClr val="6CB255"/>
              </a:buClr>
              <a:buFont typeface="Courier New" panose="02070309020205020404" pitchFamily="49" charset="0"/>
              <a:buChar char="o"/>
            </a:pPr>
            <a:r>
              <a:rPr lang="en-US" dirty="0"/>
              <a:t>Unit: Hertz (Hz)</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b="1" dirty="0"/>
              <a:t>Speed</a:t>
            </a:r>
            <a:r>
              <a:rPr lang="en-US" dirty="0"/>
              <a:t> (v): Rate of change of position (displacement)</a:t>
            </a:r>
          </a:p>
          <a:p>
            <a:pPr marL="742950" lvl="1" indent="-285750">
              <a:buClr>
                <a:srgbClr val="6CB255"/>
              </a:buClr>
              <a:buFont typeface="Courier New" panose="02070309020205020404" pitchFamily="49" charset="0"/>
              <a:buChar char="o"/>
            </a:pPr>
            <a:r>
              <a:rPr lang="en-US" dirty="0"/>
              <a:t>Unit: m/s (meters/second)</a:t>
            </a:r>
          </a:p>
          <a:p>
            <a:pPr marL="742950" lvl="1" indent="-285750">
              <a:buClr>
                <a:srgbClr val="6CB255"/>
              </a:buClr>
              <a:buFont typeface="Courier New" panose="02070309020205020404" pitchFamily="49" charset="0"/>
              <a:buChar char="o"/>
            </a:pPr>
            <a:endParaRPr lang="en-US" dirty="0"/>
          </a:p>
          <a:p>
            <a:pPr marL="285750" indent="-285750">
              <a:buClr>
                <a:srgbClr val="6CB255"/>
              </a:buClr>
              <a:buFont typeface="Wingdings" panose="05000000000000000000" pitchFamily="2" charset="2"/>
              <a:buChar char="§"/>
            </a:pPr>
            <a:r>
              <a:rPr lang="en-US" dirty="0"/>
              <a:t>For any wave motion, the speed at which a wave moves equals the frequency times the wavelength.</a:t>
            </a:r>
          </a:p>
          <a:p>
            <a:pPr marL="285750" indent="-285750">
              <a:buClr>
                <a:srgbClr val="6CB255"/>
              </a:buClr>
              <a:buFont typeface="Wingdings" panose="05000000000000000000" pitchFamily="2" charset="2"/>
              <a:buChar char="§"/>
            </a:pPr>
            <a:endParaRPr lang="en-US" dirty="0"/>
          </a:p>
          <a:p>
            <a:pPr marL="285750" indent="-285750">
              <a:buClr>
                <a:srgbClr val="6CB255"/>
              </a:buClr>
              <a:buFont typeface="Wingdings" panose="05000000000000000000" pitchFamily="2" charset="2"/>
              <a:buChar char="§"/>
            </a:pPr>
            <a:r>
              <a:rPr lang="en-US" dirty="0">
                <a:solidFill>
                  <a:srgbClr val="FF0000"/>
                </a:solidFill>
              </a:rPr>
              <a:t>‘c’</a:t>
            </a:r>
            <a:r>
              <a:rPr lang="en-US" dirty="0"/>
              <a:t> is reserved for speed of light.</a:t>
            </a:r>
          </a:p>
          <a:p>
            <a:pPr marL="285750" indent="-285750">
              <a:buClr>
                <a:srgbClr val="6CB255"/>
              </a:buClr>
              <a:buFont typeface="Wingdings" panose="05000000000000000000" pitchFamily="2" charset="2"/>
              <a:buChar char="§"/>
            </a:pPr>
            <a:endParaRPr lang="en-US" dirty="0"/>
          </a:p>
        </p:txBody>
      </p:sp>
      <p:sp>
        <p:nvSpPr>
          <p:cNvPr id="8" name="TextBox 7">
            <a:extLst>
              <a:ext uri="{FF2B5EF4-FFF2-40B4-BE49-F238E27FC236}">
                <a16:creationId xmlns:a16="http://schemas.microsoft.com/office/drawing/2014/main" id="{94AFE724-5C01-4BAC-BEA9-7A52206B9A35}"/>
              </a:ext>
            </a:extLst>
          </p:cNvPr>
          <p:cNvSpPr txBox="1"/>
          <p:nvPr/>
        </p:nvSpPr>
        <p:spPr>
          <a:xfrm>
            <a:off x="5237825" y="5504155"/>
            <a:ext cx="1207363" cy="830997"/>
          </a:xfrm>
          <a:prstGeom prst="rect">
            <a:avLst/>
          </a:prstGeom>
          <a:noFill/>
        </p:spPr>
        <p:txBody>
          <a:bodyPr wrap="square">
            <a:spAutoFit/>
          </a:bodyPr>
          <a:lstStyle/>
          <a:p>
            <a:r>
              <a:rPr lang="el-GR" sz="2400" dirty="0"/>
              <a:t>λ=</a:t>
            </a:r>
            <a:r>
              <a:rPr lang="en-US" sz="2400" dirty="0"/>
              <a:t>c/f</a:t>
            </a:r>
          </a:p>
          <a:p>
            <a:r>
              <a:rPr lang="en-US" sz="2400" dirty="0"/>
              <a:t>c=</a:t>
            </a:r>
            <a:r>
              <a:rPr lang="el-GR" sz="2400" dirty="0"/>
              <a:t>λ</a:t>
            </a:r>
            <a:r>
              <a:rPr lang="en-US" sz="2400" dirty="0"/>
              <a:t>f</a:t>
            </a:r>
          </a:p>
        </p:txBody>
      </p:sp>
    </p:spTree>
    <p:extLst>
      <p:ext uri="{BB962C8B-B14F-4D97-AF65-F5344CB8AC3E}">
        <p14:creationId xmlns:p14="http://schemas.microsoft.com/office/powerpoint/2010/main" val="67455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290004" y="55918"/>
            <a:ext cx="6563558" cy="484605"/>
          </a:xfrm>
        </p:spPr>
        <p:txBody>
          <a:bodyPr>
            <a:normAutofit/>
          </a:bodyPr>
          <a:lstStyle/>
          <a:p>
            <a:r>
              <a:rPr lang="en-US" sz="2000" dirty="0">
                <a:solidFill>
                  <a:schemeClr val="bg1">
                    <a:lumMod val="65000"/>
                  </a:schemeClr>
                </a:solidFill>
              </a:rPr>
              <a:t>The Wave-Like Characteristics of Light</a:t>
            </a:r>
          </a:p>
        </p:txBody>
      </p:sp>
      <p:pic>
        <p:nvPicPr>
          <p:cNvPr id="2" name="Picture Placeholder 1" descr="This figure shows a simple wave. Both the crest (or highest point of the wave) and the trough (or lowest part of the wave) are labeled. Also labeled is the wavelength, i.e. the distance between successive peaks."/>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 r="151"/>
          <a:stretch/>
        </p:blipFill>
        <p:spPr>
          <a:xfrm>
            <a:off x="7847860" y="146301"/>
            <a:ext cx="4261282" cy="2084409"/>
          </a:xfrm>
        </p:spPr>
      </p:pic>
      <p:sp>
        <p:nvSpPr>
          <p:cNvPr id="7" name="Text Placeholder 6"/>
          <p:cNvSpPr>
            <a:spLocks noGrp="1"/>
          </p:cNvSpPr>
          <p:nvPr>
            <p:ph type="body" sz="quarter" idx="14"/>
          </p:nvPr>
        </p:nvSpPr>
        <p:spPr>
          <a:xfrm>
            <a:off x="8176334" y="3064228"/>
            <a:ext cx="3932808" cy="2644114"/>
          </a:xfrm>
        </p:spPr>
        <p:txBody>
          <a:bodyPr>
            <a:noAutofit/>
          </a:bodyPr>
          <a:lstStyle/>
          <a:p>
            <a:r>
              <a:rPr lang="en-US" sz="1800" b="1" dirty="0">
                <a:solidFill>
                  <a:srgbClr val="6CB255"/>
                </a:solidFill>
              </a:rPr>
              <a:t>Characterizing Waves.</a:t>
            </a:r>
            <a:r>
              <a:rPr lang="en-US" sz="1800" dirty="0"/>
              <a:t> Electromagnetic radiation has wave-like characteristics. The wavelength (</a:t>
            </a:r>
            <a:r>
              <a:rPr lang="en-US" sz="1800" dirty="0">
                <a:latin typeface="Cambria Math"/>
                <a:cs typeface="Cambria Math"/>
              </a:rPr>
              <a:t>λ</a:t>
            </a:r>
            <a:r>
              <a:rPr lang="en-US" sz="1800" dirty="0"/>
              <a:t>) is the distance between crests, the frequency (</a:t>
            </a:r>
            <a:r>
              <a:rPr lang="en-US" sz="1800" i="1" dirty="0"/>
              <a:t>f</a:t>
            </a:r>
            <a:r>
              <a:rPr lang="en-US" sz="1800" dirty="0"/>
              <a:t>) is the number of cycles per second, and the speed (</a:t>
            </a:r>
            <a:r>
              <a:rPr lang="en-US" sz="1800" i="1" dirty="0"/>
              <a:t>c</a:t>
            </a:r>
            <a:r>
              <a:rPr lang="en-US" sz="1800" dirty="0"/>
              <a:t>) is the distance the wave covers during a specified period of time (e.g., </a:t>
            </a:r>
            <a:r>
              <a:rPr lang="it-IT" sz="1800" dirty="0"/>
              <a:t>kilometers per second).</a:t>
            </a:r>
            <a:endParaRPr lang="en-US" sz="1800" dirty="0"/>
          </a:p>
        </p:txBody>
      </p:sp>
      <p:sp>
        <p:nvSpPr>
          <p:cNvPr id="8" name="TextBox 7">
            <a:extLst>
              <a:ext uri="{FF2B5EF4-FFF2-40B4-BE49-F238E27FC236}">
                <a16:creationId xmlns:a16="http://schemas.microsoft.com/office/drawing/2014/main" id="{94AFE724-5C01-4BAC-BEA9-7A52206B9A35}"/>
              </a:ext>
            </a:extLst>
          </p:cNvPr>
          <p:cNvSpPr txBox="1"/>
          <p:nvPr/>
        </p:nvSpPr>
        <p:spPr>
          <a:xfrm>
            <a:off x="6328668" y="1248617"/>
            <a:ext cx="1130793" cy="984885"/>
          </a:xfrm>
          <a:prstGeom prst="rect">
            <a:avLst/>
          </a:prstGeom>
          <a:noFill/>
        </p:spPr>
        <p:txBody>
          <a:bodyPr wrap="square">
            <a:spAutoFit/>
          </a:bodyPr>
          <a:lstStyle/>
          <a:p>
            <a:r>
              <a:rPr lang="en-US" sz="2400" dirty="0"/>
              <a:t>c=</a:t>
            </a:r>
            <a:r>
              <a:rPr lang="el-GR" sz="2400" dirty="0"/>
              <a:t>λ</a:t>
            </a:r>
            <a:r>
              <a:rPr lang="en-US" sz="2400" dirty="0"/>
              <a:t>f</a:t>
            </a:r>
          </a:p>
          <a:p>
            <a:r>
              <a:rPr lang="en-US" sz="1000" dirty="0"/>
              <a:t> </a:t>
            </a:r>
          </a:p>
          <a:p>
            <a:r>
              <a:rPr lang="el-GR" sz="2400" dirty="0"/>
              <a:t>λ=</a:t>
            </a:r>
            <a:r>
              <a:rPr lang="en-US" sz="2400" dirty="0"/>
              <a:t>c/f</a:t>
            </a:r>
          </a:p>
        </p:txBody>
      </p:sp>
      <p:sp>
        <p:nvSpPr>
          <p:cNvPr id="9" name="TextBox 8">
            <a:extLst>
              <a:ext uri="{FF2B5EF4-FFF2-40B4-BE49-F238E27FC236}">
                <a16:creationId xmlns:a16="http://schemas.microsoft.com/office/drawing/2014/main" id="{A7E98507-4F7A-471D-B51D-BE137225BEFF}"/>
              </a:ext>
            </a:extLst>
          </p:cNvPr>
          <p:cNvSpPr txBox="1"/>
          <p:nvPr/>
        </p:nvSpPr>
        <p:spPr>
          <a:xfrm>
            <a:off x="361765" y="643450"/>
            <a:ext cx="6103398" cy="1938992"/>
          </a:xfrm>
          <a:prstGeom prst="rect">
            <a:avLst/>
          </a:prstGeom>
          <a:noFill/>
        </p:spPr>
        <p:txBody>
          <a:bodyPr wrap="square">
            <a:spAutoFit/>
          </a:bodyPr>
          <a:lstStyle/>
          <a:p>
            <a:r>
              <a:rPr lang="en-US" sz="2000" dirty="0">
                <a:solidFill>
                  <a:srgbClr val="C00000"/>
                </a:solidFill>
              </a:rPr>
              <a:t>Example 1: </a:t>
            </a:r>
          </a:p>
          <a:p>
            <a:r>
              <a:rPr lang="en-US" sz="2000" dirty="0"/>
              <a:t> What is the wavelength of visible light that has a     </a:t>
            </a:r>
            <a:br>
              <a:rPr lang="en-US" sz="2000" dirty="0"/>
            </a:br>
            <a:r>
              <a:rPr lang="en-US" sz="2000" dirty="0"/>
              <a:t> frequency of 5.66 × 10</a:t>
            </a:r>
            <a:r>
              <a:rPr lang="en-US" sz="2000" baseline="30000" dirty="0"/>
              <a:t>14</a:t>
            </a:r>
            <a:r>
              <a:rPr lang="en-US" sz="2000" dirty="0"/>
              <a:t> Hz?</a:t>
            </a:r>
          </a:p>
          <a:p>
            <a:endParaRPr lang="en-US" sz="2000" dirty="0"/>
          </a:p>
          <a:p>
            <a:r>
              <a:rPr lang="en-US" sz="2000" dirty="0"/>
              <a:t>Substituting our values gives:</a:t>
            </a:r>
          </a:p>
          <a:p>
            <a:endParaRPr lang="en-US" sz="2000" dirty="0"/>
          </a:p>
        </p:txBody>
      </p:sp>
      <p:pic>
        <p:nvPicPr>
          <p:cNvPr id="10" name="Picture 9">
            <a:extLst>
              <a:ext uri="{FF2B5EF4-FFF2-40B4-BE49-F238E27FC236}">
                <a16:creationId xmlns:a16="http://schemas.microsoft.com/office/drawing/2014/main" id="{47F89916-6560-4F84-8B6F-BFB53CC061CF}"/>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sharpenSoften amount="49000"/>
                    </a14:imgEffect>
                    <a14:imgEffect>
                      <a14:colorTemperature colorTemp="6404"/>
                    </a14:imgEffect>
                    <a14:imgEffect>
                      <a14:saturation sat="0"/>
                    </a14:imgEffect>
                    <a14:imgEffect>
                      <a14:brightnessContrast bright="-1000"/>
                    </a14:imgEffect>
                  </a14:imgLayer>
                </a14:imgProps>
              </a:ext>
            </a:extLst>
          </a:blip>
          <a:stretch>
            <a:fillRect/>
          </a:stretch>
        </p:blipFill>
        <p:spPr>
          <a:xfrm>
            <a:off x="664715" y="2444441"/>
            <a:ext cx="4473976" cy="995692"/>
          </a:xfrm>
          <a:prstGeom prst="rect">
            <a:avLst/>
          </a:prstGeom>
          <a:effectLst>
            <a:outerShdw blurRad="50800" dist="50800" dir="5400000" algn="ctr" rotWithShape="0">
              <a:srgbClr val="000000">
                <a:alpha val="0"/>
              </a:srgbClr>
            </a:outerShdw>
          </a:effectLst>
        </p:spPr>
      </p:pic>
      <p:sp>
        <p:nvSpPr>
          <p:cNvPr id="11" name="TextBox 10">
            <a:extLst>
              <a:ext uri="{FF2B5EF4-FFF2-40B4-BE49-F238E27FC236}">
                <a16:creationId xmlns:a16="http://schemas.microsoft.com/office/drawing/2014/main" id="{FD9ABEA8-21FE-458A-9247-A074900B52C5}"/>
              </a:ext>
            </a:extLst>
          </p:cNvPr>
          <p:cNvSpPr txBox="1"/>
          <p:nvPr/>
        </p:nvSpPr>
        <p:spPr>
          <a:xfrm>
            <a:off x="664715" y="3543060"/>
            <a:ext cx="6103398" cy="646331"/>
          </a:xfrm>
          <a:prstGeom prst="rect">
            <a:avLst/>
          </a:prstGeom>
          <a:noFill/>
        </p:spPr>
        <p:txBody>
          <a:bodyPr wrap="square">
            <a:spAutoFit/>
          </a:bodyPr>
          <a:lstStyle/>
          <a:p>
            <a:r>
              <a:rPr lang="en-US" dirty="0"/>
              <a:t>This answer can also be written as 530 nm, which is in the yellow-green part of the visible spectrum</a:t>
            </a:r>
          </a:p>
        </p:txBody>
      </p:sp>
      <p:sp>
        <p:nvSpPr>
          <p:cNvPr id="14" name="TextBox 13">
            <a:extLst>
              <a:ext uri="{FF2B5EF4-FFF2-40B4-BE49-F238E27FC236}">
                <a16:creationId xmlns:a16="http://schemas.microsoft.com/office/drawing/2014/main" id="{B663AE07-1D1C-40B4-B812-D7F3933B088B}"/>
              </a:ext>
            </a:extLst>
          </p:cNvPr>
          <p:cNvSpPr txBox="1"/>
          <p:nvPr/>
        </p:nvSpPr>
        <p:spPr>
          <a:xfrm>
            <a:off x="554115" y="4501848"/>
            <a:ext cx="6103398" cy="646331"/>
          </a:xfrm>
          <a:prstGeom prst="rect">
            <a:avLst/>
          </a:prstGeom>
          <a:noFill/>
        </p:spPr>
        <p:txBody>
          <a:bodyPr wrap="square">
            <a:spAutoFit/>
          </a:bodyPr>
          <a:lstStyle/>
          <a:p>
            <a:r>
              <a:rPr lang="en-US" sz="1800" dirty="0">
                <a:solidFill>
                  <a:srgbClr val="C00000"/>
                </a:solidFill>
              </a:rPr>
              <a:t>Example 2 : </a:t>
            </a:r>
          </a:p>
          <a:p>
            <a:r>
              <a:rPr lang="en-US" sz="1800" dirty="0"/>
              <a:t> What is the wavelength of 93.3-MHz FM radio wave? </a:t>
            </a:r>
            <a:endParaRPr lang="en-US" dirty="0"/>
          </a:p>
        </p:txBody>
      </p:sp>
      <p:graphicFrame>
        <p:nvGraphicFramePr>
          <p:cNvPr id="15" name="Object 5">
            <a:extLst>
              <a:ext uri="{FF2B5EF4-FFF2-40B4-BE49-F238E27FC236}">
                <a16:creationId xmlns:a16="http://schemas.microsoft.com/office/drawing/2014/main" id="{22A08AA4-C6DC-4092-8BF5-7E82076236D8}"/>
              </a:ext>
            </a:extLst>
          </p:cNvPr>
          <p:cNvGraphicFramePr>
            <a:graphicFrameLocks noChangeAspect="1"/>
          </p:cNvGraphicFramePr>
          <p:nvPr>
            <p:extLst>
              <p:ext uri="{D42A27DB-BD31-4B8C-83A1-F6EECF244321}">
                <p14:modId xmlns:p14="http://schemas.microsoft.com/office/powerpoint/2010/main" val="1616734176"/>
              </p:ext>
            </p:extLst>
          </p:nvPr>
        </p:nvGraphicFramePr>
        <p:xfrm>
          <a:off x="1891583" y="5204005"/>
          <a:ext cx="3649662" cy="989013"/>
        </p:xfrm>
        <a:graphic>
          <a:graphicData uri="http://schemas.openxmlformats.org/presentationml/2006/ole">
            <mc:AlternateContent xmlns:mc="http://schemas.openxmlformats.org/markup-compatibility/2006">
              <mc:Choice xmlns:v="urn:schemas-microsoft-com:vml" Requires="v">
                <p:oleObj spid="_x0000_s1053" name="Equation" r:id="rId6" imgW="1497950" imgH="406224" progId="">
                  <p:embed/>
                </p:oleObj>
              </mc:Choice>
              <mc:Fallback>
                <p:oleObj name="Equation" r:id="rId6" imgW="1497950" imgH="406224" progId="">
                  <p:embed/>
                  <p:pic>
                    <p:nvPicPr>
                      <p:cNvPr id="38298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583" y="5204005"/>
                        <a:ext cx="3649662" cy="989013"/>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28575">
                            <a:solidFill>
                              <a:srgbClr val="CC0000"/>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8644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wd">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1680</TotalTime>
  <Words>5839</Words>
  <Application>Microsoft Office PowerPoint</Application>
  <PresentationFormat>Widescreen</PresentationFormat>
  <Paragraphs>281</Paragraphs>
  <Slides>40</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51" baseType="lpstr">
      <vt:lpstr>Arial</vt:lpstr>
      <vt:lpstr>Arial Black</vt:lpstr>
      <vt:lpstr>Calibri</vt:lpstr>
      <vt:lpstr>Cambria Math</vt:lpstr>
      <vt:lpstr>Courier New</vt:lpstr>
      <vt:lpstr>Neue Helvetica W01</vt:lpstr>
      <vt:lpstr>Roboto</vt:lpstr>
      <vt:lpstr>Wingdings</vt:lpstr>
      <vt:lpstr>Essential</vt:lpstr>
      <vt:lpstr>1_Essential</vt:lpstr>
      <vt:lpstr>Equation</vt:lpstr>
      <vt:lpstr>PowerPoint Presentation</vt:lpstr>
      <vt:lpstr>PowerPoint Presentation</vt:lpstr>
      <vt:lpstr>Thinking ahead….</vt:lpstr>
      <vt:lpstr>The Behavior of Light</vt:lpstr>
      <vt:lpstr>Maxwell’s Theory of Electromagnetism</vt:lpstr>
      <vt:lpstr>PowerPoint Presentation</vt:lpstr>
      <vt:lpstr>The Wave-Like Characteristics of Light</vt:lpstr>
      <vt:lpstr>The Wave-Like Characteristics of Light</vt:lpstr>
      <vt:lpstr>The Wave-Like Characteristics of Light</vt:lpstr>
      <vt:lpstr>Light as a photon</vt:lpstr>
      <vt:lpstr>Propagation of light</vt:lpstr>
      <vt:lpstr>PowerPoint Presentation</vt:lpstr>
      <vt:lpstr>The Electromagnetic Spectrum</vt:lpstr>
      <vt:lpstr>The Electromagnetic Spectrum</vt:lpstr>
      <vt:lpstr>Types of Electromagnetic radiation</vt:lpstr>
      <vt:lpstr>X-Ray imaging</vt:lpstr>
      <vt:lpstr>Types of Electromagnetic radiation</vt:lpstr>
      <vt:lpstr>Types of Electromagnetic radiation</vt:lpstr>
      <vt:lpstr>Types of Electromagnetic radiation</vt:lpstr>
      <vt:lpstr>Radiation and temperature</vt:lpstr>
      <vt:lpstr>Radiation Laws</vt:lpstr>
      <vt:lpstr>Radiation Laws</vt:lpstr>
      <vt:lpstr>Radiation Laws</vt:lpstr>
      <vt:lpstr>PowerPoint Presentation</vt:lpstr>
      <vt:lpstr>Properties of Light</vt:lpstr>
      <vt:lpstr>Properties of Light</vt:lpstr>
      <vt:lpstr>The Value of Stellar Spectra</vt:lpstr>
      <vt:lpstr>The Value of Stellar Spectra</vt:lpstr>
      <vt:lpstr>Reference materials….</vt:lpstr>
      <vt:lpstr>The Rainbow</vt:lpstr>
      <vt:lpstr>The Structure of the Atom</vt:lpstr>
      <vt:lpstr>The Atomic Nucleus</vt:lpstr>
      <vt:lpstr>Helium </vt:lpstr>
      <vt:lpstr>Hydrogen</vt:lpstr>
      <vt:lpstr>Bohr model of atom</vt:lpstr>
      <vt:lpstr>PowerPoint Presentation</vt:lpstr>
      <vt:lpstr>PowerPoint Presentation</vt:lpstr>
      <vt:lpstr>PowerPoint Presentation</vt:lpstr>
      <vt:lpstr>PowerPoint Presentation</vt:lpstr>
      <vt:lpstr>End of the chapter</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Suman Satyal</dc:creator>
  <cp:lastModifiedBy>Satyal, Suman</cp:lastModifiedBy>
  <cp:revision>122</cp:revision>
  <dcterms:created xsi:type="dcterms:W3CDTF">2012-06-04T02:13:36Z</dcterms:created>
  <dcterms:modified xsi:type="dcterms:W3CDTF">2022-07-06T16:11:24Z</dcterms:modified>
</cp:coreProperties>
</file>